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312" r:id="rId2"/>
    <p:sldId id="313" r:id="rId3"/>
    <p:sldId id="368" r:id="rId4"/>
    <p:sldId id="369" r:id="rId5"/>
    <p:sldId id="372" r:id="rId6"/>
    <p:sldId id="376" r:id="rId7"/>
    <p:sldId id="374" r:id="rId8"/>
    <p:sldId id="380" r:id="rId9"/>
    <p:sldId id="381" r:id="rId10"/>
    <p:sldId id="382" r:id="rId11"/>
    <p:sldId id="383" r:id="rId12"/>
    <p:sldId id="377" r:id="rId13"/>
    <p:sldId id="378" r:id="rId14"/>
    <p:sldId id="379" r:id="rId15"/>
    <p:sldId id="370" r:id="rId16"/>
    <p:sldId id="363" r:id="rId17"/>
    <p:sldId id="366" r:id="rId18"/>
  </p:sldIdLst>
  <p:sldSz cx="9144000" cy="6858000" type="screen4x3"/>
  <p:notesSz cx="10021888" cy="688816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83274" autoAdjust="0"/>
  </p:normalViewPr>
  <p:slideViewPr>
    <p:cSldViewPr>
      <p:cViewPr>
        <p:scale>
          <a:sx n="101" d="100"/>
          <a:sy n="101" d="100"/>
        </p:scale>
        <p:origin x="-4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2" y="4"/>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t" anchorCtr="0" compatLnSpc="1">
            <a:prstTxWarp prst="textNoShape">
              <a:avLst/>
            </a:prstTxWarp>
          </a:bodyPr>
          <a:lstStyle>
            <a:lvl1pPr>
              <a:defRPr sz="1200"/>
            </a:lvl1pPr>
          </a:lstStyle>
          <a:p>
            <a:endParaRPr lang="de-DE" altLang="de-DE"/>
          </a:p>
        </p:txBody>
      </p:sp>
      <p:sp>
        <p:nvSpPr>
          <p:cNvPr id="10243" name="Rectangle 3"/>
          <p:cNvSpPr>
            <a:spLocks noGrp="1" noChangeArrowheads="1"/>
          </p:cNvSpPr>
          <p:nvPr>
            <p:ph type="dt" sz="quarter" idx="1"/>
          </p:nvPr>
        </p:nvSpPr>
        <p:spPr bwMode="auto">
          <a:xfrm>
            <a:off x="5678426" y="4"/>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t" anchorCtr="0" compatLnSpc="1">
            <a:prstTxWarp prst="textNoShape">
              <a:avLst/>
            </a:prstTxWarp>
          </a:bodyPr>
          <a:lstStyle>
            <a:lvl1pPr algn="r">
              <a:defRPr sz="1200"/>
            </a:lvl1pPr>
          </a:lstStyle>
          <a:p>
            <a:endParaRPr lang="de-DE" altLang="de-DE"/>
          </a:p>
        </p:txBody>
      </p:sp>
      <p:sp>
        <p:nvSpPr>
          <p:cNvPr id="10244" name="Rectangle 4"/>
          <p:cNvSpPr>
            <a:spLocks noGrp="1" noChangeArrowheads="1"/>
          </p:cNvSpPr>
          <p:nvPr>
            <p:ph type="ftr" sz="quarter" idx="2"/>
          </p:nvPr>
        </p:nvSpPr>
        <p:spPr bwMode="auto">
          <a:xfrm>
            <a:off x="2" y="6542199"/>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b" anchorCtr="0" compatLnSpc="1">
            <a:prstTxWarp prst="textNoShape">
              <a:avLst/>
            </a:prstTxWarp>
          </a:bodyPr>
          <a:lstStyle>
            <a:lvl1pPr>
              <a:defRPr sz="1200"/>
            </a:lvl1pPr>
          </a:lstStyle>
          <a:p>
            <a:endParaRPr lang="de-DE" altLang="de-DE"/>
          </a:p>
        </p:txBody>
      </p:sp>
      <p:sp>
        <p:nvSpPr>
          <p:cNvPr id="10245" name="Rectangle 5"/>
          <p:cNvSpPr>
            <a:spLocks noGrp="1" noChangeArrowheads="1"/>
          </p:cNvSpPr>
          <p:nvPr>
            <p:ph type="sldNum" sz="quarter" idx="3"/>
          </p:nvPr>
        </p:nvSpPr>
        <p:spPr bwMode="auto">
          <a:xfrm>
            <a:off x="5678426" y="6542199"/>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b" anchorCtr="0" compatLnSpc="1">
            <a:prstTxWarp prst="textNoShape">
              <a:avLst/>
            </a:prstTxWarp>
          </a:bodyPr>
          <a:lstStyle>
            <a:lvl1pPr algn="r">
              <a:defRPr sz="1200"/>
            </a:lvl1pPr>
          </a:lstStyle>
          <a:p>
            <a:fld id="{A79013F5-C9A5-4664-8A16-8FCECB3F8381}" type="slidenum">
              <a:rPr lang="de-DE" altLang="de-DE"/>
              <a:pPr/>
              <a:t>‹Nr.›</a:t>
            </a:fld>
            <a:endParaRPr lang="de-DE" altLang="de-DE"/>
          </a:p>
        </p:txBody>
      </p:sp>
    </p:spTree>
    <p:extLst>
      <p:ext uri="{BB962C8B-B14F-4D97-AF65-F5344CB8AC3E}">
        <p14:creationId xmlns:p14="http://schemas.microsoft.com/office/powerpoint/2010/main" val="368422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2" y="4"/>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t" anchorCtr="0" compatLnSpc="1">
            <a:prstTxWarp prst="textNoShape">
              <a:avLst/>
            </a:prstTxWarp>
          </a:bodyPr>
          <a:lstStyle>
            <a:lvl1pPr>
              <a:defRPr sz="1200"/>
            </a:lvl1pPr>
          </a:lstStyle>
          <a:p>
            <a:endParaRPr lang="de-DE" altLang="de-DE"/>
          </a:p>
        </p:txBody>
      </p:sp>
      <p:sp>
        <p:nvSpPr>
          <p:cNvPr id="204803" name="Rectangle 3"/>
          <p:cNvSpPr>
            <a:spLocks noGrp="1" noChangeArrowheads="1"/>
          </p:cNvSpPr>
          <p:nvPr>
            <p:ph type="dt" idx="1"/>
          </p:nvPr>
        </p:nvSpPr>
        <p:spPr bwMode="auto">
          <a:xfrm>
            <a:off x="5678426" y="4"/>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t" anchorCtr="0" compatLnSpc="1">
            <a:prstTxWarp prst="textNoShape">
              <a:avLst/>
            </a:prstTxWarp>
          </a:bodyPr>
          <a:lstStyle>
            <a:lvl1pPr algn="r">
              <a:defRPr sz="1200"/>
            </a:lvl1pPr>
          </a:lstStyle>
          <a:p>
            <a:endParaRPr lang="de-DE" altLang="de-DE"/>
          </a:p>
        </p:txBody>
      </p:sp>
      <p:sp>
        <p:nvSpPr>
          <p:cNvPr id="204804" name="Rectangle 4"/>
          <p:cNvSpPr>
            <a:spLocks noGrp="1" noRot="1" noChangeAspect="1" noChangeArrowheads="1" noTextEdit="1"/>
          </p:cNvSpPr>
          <p:nvPr>
            <p:ph type="sldImg" idx="2"/>
          </p:nvPr>
        </p:nvSpPr>
        <p:spPr bwMode="auto">
          <a:xfrm>
            <a:off x="3289300" y="515938"/>
            <a:ext cx="3443288" cy="2584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05" name="Rectangle 5"/>
          <p:cNvSpPr>
            <a:spLocks noGrp="1" noChangeArrowheads="1"/>
          </p:cNvSpPr>
          <p:nvPr>
            <p:ph type="body" sz="quarter" idx="3"/>
          </p:nvPr>
        </p:nvSpPr>
        <p:spPr bwMode="auto">
          <a:xfrm>
            <a:off x="1001218" y="3271101"/>
            <a:ext cx="8019454" cy="310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04806" name="Rectangle 6"/>
          <p:cNvSpPr>
            <a:spLocks noGrp="1" noChangeArrowheads="1"/>
          </p:cNvSpPr>
          <p:nvPr>
            <p:ph type="ftr" sz="quarter" idx="4"/>
          </p:nvPr>
        </p:nvSpPr>
        <p:spPr bwMode="auto">
          <a:xfrm>
            <a:off x="2" y="6542199"/>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b" anchorCtr="0" compatLnSpc="1">
            <a:prstTxWarp prst="textNoShape">
              <a:avLst/>
            </a:prstTxWarp>
          </a:bodyPr>
          <a:lstStyle>
            <a:lvl1pPr>
              <a:defRPr sz="1200"/>
            </a:lvl1pPr>
          </a:lstStyle>
          <a:p>
            <a:endParaRPr lang="de-DE" altLang="de-DE"/>
          </a:p>
        </p:txBody>
      </p:sp>
      <p:sp>
        <p:nvSpPr>
          <p:cNvPr id="204807" name="Rectangle 7"/>
          <p:cNvSpPr>
            <a:spLocks noGrp="1" noChangeArrowheads="1"/>
          </p:cNvSpPr>
          <p:nvPr>
            <p:ph type="sldNum" sz="quarter" idx="5"/>
          </p:nvPr>
        </p:nvSpPr>
        <p:spPr bwMode="auto">
          <a:xfrm>
            <a:off x="5678426" y="6542199"/>
            <a:ext cx="4341846" cy="34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3" tIns="46226" rIns="92453" bIns="46226" numCol="1" anchor="b" anchorCtr="0" compatLnSpc="1">
            <a:prstTxWarp prst="textNoShape">
              <a:avLst/>
            </a:prstTxWarp>
          </a:bodyPr>
          <a:lstStyle>
            <a:lvl1pPr algn="r">
              <a:defRPr sz="1200"/>
            </a:lvl1pPr>
          </a:lstStyle>
          <a:p>
            <a:fld id="{B1DB4DB5-AB6D-488A-BBD8-070CC446CB8C}" type="slidenum">
              <a:rPr lang="de-DE" altLang="de-DE"/>
              <a:pPr/>
              <a:t>‹Nr.›</a:t>
            </a:fld>
            <a:endParaRPr lang="de-DE" altLang="de-DE"/>
          </a:p>
        </p:txBody>
      </p:sp>
    </p:spTree>
    <p:extLst>
      <p:ext uri="{BB962C8B-B14F-4D97-AF65-F5344CB8AC3E}">
        <p14:creationId xmlns:p14="http://schemas.microsoft.com/office/powerpoint/2010/main" val="6546069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1DB4DB5-AB6D-488A-BBD8-070CC446CB8C}" type="slidenum">
              <a:rPr lang="de-DE" altLang="de-DE" smtClean="0"/>
              <a:pPr/>
              <a:t>6</a:t>
            </a:fld>
            <a:endParaRPr lang="de-DE" altLang="de-DE"/>
          </a:p>
        </p:txBody>
      </p:sp>
    </p:spTree>
    <p:extLst>
      <p:ext uri="{BB962C8B-B14F-4D97-AF65-F5344CB8AC3E}">
        <p14:creationId xmlns:p14="http://schemas.microsoft.com/office/powerpoint/2010/main" val="346629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83298" name="Group 2"/>
          <p:cNvGrpSpPr>
            <a:grpSpLocks/>
          </p:cNvGrpSpPr>
          <p:nvPr/>
        </p:nvGrpSpPr>
        <p:grpSpPr bwMode="auto">
          <a:xfrm>
            <a:off x="0" y="0"/>
            <a:ext cx="9144000" cy="6858000"/>
            <a:chOff x="0" y="0"/>
            <a:chExt cx="5760" cy="4320"/>
          </a:xfrm>
        </p:grpSpPr>
        <p:sp>
          <p:nvSpPr>
            <p:cNvPr id="18329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2400">
                <a:latin typeface="Times New Roman" pitchFamily="18" charset="0"/>
              </a:endParaRPr>
            </a:p>
          </p:txBody>
        </p:sp>
        <p:sp>
          <p:nvSpPr>
            <p:cNvPr id="183300"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grpSp>
          <p:nvGrpSpPr>
            <p:cNvPr id="183301" name="Group 5"/>
            <p:cNvGrpSpPr>
              <a:grpSpLocks/>
            </p:cNvGrpSpPr>
            <p:nvPr/>
          </p:nvGrpSpPr>
          <p:grpSpPr bwMode="auto">
            <a:xfrm>
              <a:off x="0" y="672"/>
              <a:ext cx="1806" cy="1989"/>
              <a:chOff x="0" y="672"/>
              <a:chExt cx="1806" cy="1989"/>
            </a:xfrm>
          </p:grpSpPr>
          <p:sp>
            <p:nvSpPr>
              <p:cNvPr id="183302"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3"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4"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5"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6"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7"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8"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09"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10"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3311"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grpSp>
      </p:grpSp>
      <p:sp>
        <p:nvSpPr>
          <p:cNvPr id="183312" name="Rectangle 16"/>
          <p:cNvSpPr>
            <a:spLocks noGrp="1" noChangeArrowheads="1"/>
          </p:cNvSpPr>
          <p:nvPr>
            <p:ph type="dt" sz="half" idx="2"/>
          </p:nvPr>
        </p:nvSpPr>
        <p:spPr>
          <a:xfrm>
            <a:off x="457200" y="6248400"/>
            <a:ext cx="2133600" cy="457200"/>
          </a:xfrm>
        </p:spPr>
        <p:txBody>
          <a:bodyPr/>
          <a:lstStyle>
            <a:lvl1pPr>
              <a:defRPr/>
            </a:lvl1pPr>
          </a:lstStyle>
          <a:p>
            <a:endParaRPr lang="de-DE" altLang="de-DE"/>
          </a:p>
        </p:txBody>
      </p:sp>
      <p:sp>
        <p:nvSpPr>
          <p:cNvPr id="183313" name="Rectangle 17"/>
          <p:cNvSpPr>
            <a:spLocks noGrp="1" noChangeArrowheads="1"/>
          </p:cNvSpPr>
          <p:nvPr>
            <p:ph type="ftr" sz="quarter" idx="3"/>
          </p:nvPr>
        </p:nvSpPr>
        <p:spPr/>
        <p:txBody>
          <a:bodyPr/>
          <a:lstStyle>
            <a:lvl1pPr>
              <a:defRPr/>
            </a:lvl1pPr>
          </a:lstStyle>
          <a:p>
            <a:endParaRPr lang="de-DE" altLang="de-DE"/>
          </a:p>
        </p:txBody>
      </p:sp>
      <p:sp>
        <p:nvSpPr>
          <p:cNvPr id="183314" name="Rectangle 18"/>
          <p:cNvSpPr>
            <a:spLocks noGrp="1" noChangeArrowheads="1"/>
          </p:cNvSpPr>
          <p:nvPr>
            <p:ph type="sldNum" sz="quarter" idx="4"/>
          </p:nvPr>
        </p:nvSpPr>
        <p:spPr/>
        <p:txBody>
          <a:bodyPr/>
          <a:lstStyle>
            <a:lvl1pPr>
              <a:defRPr/>
            </a:lvl1pPr>
          </a:lstStyle>
          <a:p>
            <a:fld id="{7BDD06FD-C923-4897-BA76-03E591329D4A}" type="slidenum">
              <a:rPr lang="de-DE" altLang="de-DE"/>
              <a:pPr/>
              <a:t>‹Nr.›</a:t>
            </a:fld>
            <a:endParaRPr lang="de-DE" altLang="de-DE"/>
          </a:p>
        </p:txBody>
      </p:sp>
      <p:sp>
        <p:nvSpPr>
          <p:cNvPr id="18331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de-DE" altLang="de-DE" noProof="0" smtClean="0"/>
              <a:t>Titelmasterformat durch Klicken bearbeiten</a:t>
            </a:r>
          </a:p>
        </p:txBody>
      </p:sp>
      <p:sp>
        <p:nvSpPr>
          <p:cNvPr id="18331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de-DE" altLang="de-DE" noProof="0" smtClean="0"/>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fld id="{18EEE6A7-A091-4B79-A1F9-B5377D6525D0}" type="slidenum">
              <a:rPr lang="de-DE" altLang="de-DE"/>
              <a:pPr/>
              <a:t>‹Nr.›</a:t>
            </a:fld>
            <a:endParaRPr lang="de-DE" altLang="de-DE"/>
          </a:p>
        </p:txBody>
      </p:sp>
      <p:sp>
        <p:nvSpPr>
          <p:cNvPr id="6" name="Datumsplatzhalter 5"/>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81559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57200"/>
            <a:ext cx="20574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57200"/>
            <a:ext cx="60198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fld id="{8E53DF3F-DC7D-4D86-88EF-1DAE21D43BDA}" type="slidenum">
              <a:rPr lang="de-DE" altLang="de-DE"/>
              <a:pPr/>
              <a:t>‹Nr.›</a:t>
            </a:fld>
            <a:endParaRPr lang="de-DE" altLang="de-DE"/>
          </a:p>
        </p:txBody>
      </p:sp>
      <p:sp>
        <p:nvSpPr>
          <p:cNvPr id="6" name="Datumsplatzhalter 5"/>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72966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fld id="{32D922F3-6C3A-4B0D-88BC-A78B634E6819}" type="slidenum">
              <a:rPr lang="de-DE" altLang="de-DE"/>
              <a:pPr/>
              <a:t>‹Nr.›</a:t>
            </a:fld>
            <a:endParaRPr lang="de-DE" altLang="de-DE"/>
          </a:p>
        </p:txBody>
      </p:sp>
      <p:sp>
        <p:nvSpPr>
          <p:cNvPr id="6" name="Datumsplatzhalter 5"/>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43996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fld id="{BBB9661F-24AE-4D71-B2BB-00D4A1B26390}" type="slidenum">
              <a:rPr lang="de-DE" altLang="de-DE"/>
              <a:pPr/>
              <a:t>‹Nr.›</a:t>
            </a:fld>
            <a:endParaRPr lang="de-DE" altLang="de-DE"/>
          </a:p>
        </p:txBody>
      </p:sp>
      <p:sp>
        <p:nvSpPr>
          <p:cNvPr id="6" name="Datumsplatzhalter 5"/>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91606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fld id="{1E96F2A3-C5BF-47E2-A600-228E450659BD}" type="slidenum">
              <a:rPr lang="de-DE" altLang="de-DE"/>
              <a:pPr/>
              <a:t>‹Nr.›</a:t>
            </a:fld>
            <a:endParaRPr lang="de-DE" altLang="de-DE"/>
          </a:p>
        </p:txBody>
      </p:sp>
      <p:sp>
        <p:nvSpPr>
          <p:cNvPr id="7" name="Datumsplatzhalter 6"/>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116841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endParaRPr lang="de-DE" altLang="de-DE"/>
          </a:p>
        </p:txBody>
      </p:sp>
      <p:sp>
        <p:nvSpPr>
          <p:cNvPr id="8" name="Foliennummernplatzhalter 7"/>
          <p:cNvSpPr>
            <a:spLocks noGrp="1"/>
          </p:cNvSpPr>
          <p:nvPr>
            <p:ph type="sldNum" sz="quarter" idx="11"/>
          </p:nvPr>
        </p:nvSpPr>
        <p:spPr/>
        <p:txBody>
          <a:bodyPr/>
          <a:lstStyle>
            <a:lvl1pPr>
              <a:defRPr/>
            </a:lvl1pPr>
          </a:lstStyle>
          <a:p>
            <a:fld id="{852338F1-A884-4844-8BEB-2D172D11C2BC}" type="slidenum">
              <a:rPr lang="de-DE" altLang="de-DE"/>
              <a:pPr/>
              <a:t>‹Nr.›</a:t>
            </a:fld>
            <a:endParaRPr lang="de-DE" altLang="de-DE"/>
          </a:p>
        </p:txBody>
      </p:sp>
      <p:sp>
        <p:nvSpPr>
          <p:cNvPr id="9" name="Datumsplatzhalter 8"/>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31438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ltLang="de-DE"/>
          </a:p>
        </p:txBody>
      </p:sp>
      <p:sp>
        <p:nvSpPr>
          <p:cNvPr id="4" name="Foliennummernplatzhalter 3"/>
          <p:cNvSpPr>
            <a:spLocks noGrp="1"/>
          </p:cNvSpPr>
          <p:nvPr>
            <p:ph type="sldNum" sz="quarter" idx="11"/>
          </p:nvPr>
        </p:nvSpPr>
        <p:spPr/>
        <p:txBody>
          <a:bodyPr/>
          <a:lstStyle>
            <a:lvl1pPr>
              <a:defRPr/>
            </a:lvl1pPr>
          </a:lstStyle>
          <a:p>
            <a:fld id="{3C2528C0-439B-43F2-93B2-06B107E8C551}" type="slidenum">
              <a:rPr lang="de-DE" altLang="de-DE"/>
              <a:pPr/>
              <a:t>‹Nr.›</a:t>
            </a:fld>
            <a:endParaRPr lang="de-DE" altLang="de-DE"/>
          </a:p>
        </p:txBody>
      </p:sp>
      <p:sp>
        <p:nvSpPr>
          <p:cNvPr id="5" name="Datumsplatzhalter 4"/>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133441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ltLang="de-DE"/>
          </a:p>
        </p:txBody>
      </p:sp>
      <p:sp>
        <p:nvSpPr>
          <p:cNvPr id="3" name="Foliennummernplatzhalter 2"/>
          <p:cNvSpPr>
            <a:spLocks noGrp="1"/>
          </p:cNvSpPr>
          <p:nvPr>
            <p:ph type="sldNum" sz="quarter" idx="11"/>
          </p:nvPr>
        </p:nvSpPr>
        <p:spPr/>
        <p:txBody>
          <a:bodyPr/>
          <a:lstStyle>
            <a:lvl1pPr>
              <a:defRPr/>
            </a:lvl1pPr>
          </a:lstStyle>
          <a:p>
            <a:fld id="{BB28FED2-1942-43EC-B8F2-9F3D86892762}" type="slidenum">
              <a:rPr lang="de-DE" altLang="de-DE"/>
              <a:pPr/>
              <a:t>‹Nr.›</a:t>
            </a:fld>
            <a:endParaRPr lang="de-DE" altLang="de-DE"/>
          </a:p>
        </p:txBody>
      </p:sp>
      <p:sp>
        <p:nvSpPr>
          <p:cNvPr id="4" name="Datumsplatzhalter 3"/>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426749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fld id="{8A5350FD-4C7E-4775-A229-37CD1520B9C1}" type="slidenum">
              <a:rPr lang="de-DE" altLang="de-DE"/>
              <a:pPr/>
              <a:t>‹Nr.›</a:t>
            </a:fld>
            <a:endParaRPr lang="de-DE" altLang="de-DE"/>
          </a:p>
        </p:txBody>
      </p:sp>
      <p:sp>
        <p:nvSpPr>
          <p:cNvPr id="7" name="Datumsplatzhalter 6"/>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264490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fld id="{0C0BB070-2EB2-4F68-96C4-F5227D0C5C62}" type="slidenum">
              <a:rPr lang="de-DE" altLang="de-DE"/>
              <a:pPr/>
              <a:t>‹Nr.›</a:t>
            </a:fld>
            <a:endParaRPr lang="de-DE" altLang="de-DE"/>
          </a:p>
        </p:txBody>
      </p:sp>
      <p:sp>
        <p:nvSpPr>
          <p:cNvPr id="7" name="Datumsplatzhalter 6"/>
          <p:cNvSpPr>
            <a:spLocks noGrp="1"/>
          </p:cNvSpPr>
          <p:nvPr>
            <p:ph type="dt" sz="half" idx="12"/>
          </p:nvPr>
        </p:nvSpPr>
        <p:spPr/>
        <p:txBody>
          <a:bodyPr/>
          <a:lstStyle>
            <a:lvl1pPr>
              <a:defRPr/>
            </a:lvl1pPr>
          </a:lstStyle>
          <a:p>
            <a:endParaRPr lang="de-DE" altLang="de-DE"/>
          </a:p>
        </p:txBody>
      </p:sp>
    </p:spTree>
    <p:extLst>
      <p:ext uri="{BB962C8B-B14F-4D97-AF65-F5344CB8AC3E}">
        <p14:creationId xmlns:p14="http://schemas.microsoft.com/office/powerpoint/2010/main" val="119246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de-DE" altLang="de-DE"/>
          </a:p>
        </p:txBody>
      </p:sp>
      <p:sp>
        <p:nvSpPr>
          <p:cNvPr id="18227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92A0C66-33F3-404C-B349-B734F15B807F}" type="slidenum">
              <a:rPr lang="de-DE" altLang="de-DE"/>
              <a:pPr/>
              <a:t>‹Nr.›</a:t>
            </a:fld>
            <a:endParaRPr lang="de-DE" altLang="de-DE"/>
          </a:p>
        </p:txBody>
      </p:sp>
      <p:grpSp>
        <p:nvGrpSpPr>
          <p:cNvPr id="182276" name="Group 4"/>
          <p:cNvGrpSpPr>
            <a:grpSpLocks/>
          </p:cNvGrpSpPr>
          <p:nvPr/>
        </p:nvGrpSpPr>
        <p:grpSpPr bwMode="auto">
          <a:xfrm>
            <a:off x="0" y="0"/>
            <a:ext cx="9144000" cy="546100"/>
            <a:chOff x="0" y="0"/>
            <a:chExt cx="5760" cy="344"/>
          </a:xfrm>
        </p:grpSpPr>
        <p:sp>
          <p:nvSpPr>
            <p:cNvPr id="18227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2400">
                <a:latin typeface="Times New Roman" pitchFamily="18" charset="0"/>
              </a:endParaRPr>
            </a:p>
          </p:txBody>
        </p:sp>
        <p:sp>
          <p:nvSpPr>
            <p:cNvPr id="18227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227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hlink"/>
                </a:solidFill>
              </a:endParaRPr>
            </a:p>
          </p:txBody>
        </p:sp>
        <p:sp>
          <p:nvSpPr>
            <p:cNvPr id="18228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hlink"/>
                </a:solidFill>
              </a:endParaRPr>
            </a:p>
          </p:txBody>
        </p:sp>
        <p:sp>
          <p:nvSpPr>
            <p:cNvPr id="18228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accent2"/>
                </a:solidFill>
              </a:endParaRPr>
            </a:p>
          </p:txBody>
        </p:sp>
        <p:sp>
          <p:nvSpPr>
            <p:cNvPr id="18228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hlink"/>
                </a:solidFill>
              </a:endParaRPr>
            </a:p>
          </p:txBody>
        </p:sp>
        <p:sp>
          <p:nvSpPr>
            <p:cNvPr id="18228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2400">
                <a:latin typeface="Times New Roman" pitchFamily="18" charset="0"/>
              </a:endParaRPr>
            </a:p>
          </p:txBody>
        </p:sp>
        <p:sp>
          <p:nvSpPr>
            <p:cNvPr id="18228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accent2"/>
                </a:solidFill>
              </a:endParaRPr>
            </a:p>
          </p:txBody>
        </p:sp>
        <p:sp>
          <p:nvSpPr>
            <p:cNvPr id="18228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solidFill>
                  <a:schemeClr val="accent2"/>
                </a:solidFill>
              </a:endParaRPr>
            </a:p>
          </p:txBody>
        </p:sp>
      </p:grpSp>
      <p:sp>
        <p:nvSpPr>
          <p:cNvPr id="182286"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82287"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8228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hgsenden.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2843213" y="1828800"/>
            <a:ext cx="6148387" cy="2248272"/>
          </a:xfrm>
        </p:spPr>
        <p:txBody>
          <a:bodyPr/>
          <a:lstStyle/>
          <a:p>
            <a:pPr algn="ctr">
              <a:lnSpc>
                <a:spcPct val="150000"/>
              </a:lnSpc>
              <a:spcAft>
                <a:spcPts val="600"/>
              </a:spcAft>
            </a:pPr>
            <a:r>
              <a:rPr lang="de-DE" altLang="de-DE" sz="3200" b="1" dirty="0" smtClean="0"/>
              <a:t>Informationen zur Sprachenwahl</a:t>
            </a:r>
            <a:r>
              <a:rPr lang="de-DE" altLang="de-DE" sz="3200" dirty="0" smtClean="0"/>
              <a:t/>
            </a:r>
            <a:br>
              <a:rPr lang="de-DE" altLang="de-DE" sz="3200" dirty="0" smtClean="0"/>
            </a:br>
            <a:r>
              <a:rPr lang="de-DE" altLang="de-DE" sz="3200" b="1" dirty="0" smtClean="0"/>
              <a:t>ab Klasse 7</a:t>
            </a:r>
            <a:endParaRPr lang="de-DE" altLang="de-DE"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Französisch in der Praxis</a:t>
            </a:r>
            <a:endParaRPr lang="de-DE" sz="3600" dirty="0"/>
          </a:p>
        </p:txBody>
      </p:sp>
      <p:sp>
        <p:nvSpPr>
          <p:cNvPr id="3" name="Inhaltsplatzhalter 2"/>
          <p:cNvSpPr>
            <a:spLocks noGrp="1"/>
          </p:cNvSpPr>
          <p:nvPr>
            <p:ph idx="1"/>
          </p:nvPr>
        </p:nvSpPr>
        <p:spPr/>
        <p:txBody>
          <a:bodyPr/>
          <a:lstStyle/>
          <a:p>
            <a:r>
              <a:rPr lang="de-DE" sz="2400" dirty="0" smtClean="0"/>
              <a:t>Französisch schafft Zugang zu einer spannenden Kultur und Lebensweise.</a:t>
            </a:r>
          </a:p>
          <a:p>
            <a:r>
              <a:rPr lang="de-DE" sz="2400" dirty="0" smtClean="0"/>
              <a:t>Handel, Investitionen und gemeinsame Wirtschaftsprojekte haben einen hohen Bedarf an zweisprachig qualifizierten Mitarbeitern.</a:t>
            </a:r>
          </a:p>
          <a:p>
            <a:r>
              <a:rPr lang="de-DE" sz="2400" dirty="0"/>
              <a:t>Deutschland und Frankreich sind wichtige Wirtschaftspartner füreinander</a:t>
            </a:r>
            <a:r>
              <a:rPr lang="de-DE" sz="2400" dirty="0" smtClean="0"/>
              <a:t>.</a:t>
            </a:r>
          </a:p>
          <a:p>
            <a:r>
              <a:rPr lang="de-DE" sz="2400" dirty="0" smtClean="0"/>
              <a:t>Das </a:t>
            </a:r>
            <a:r>
              <a:rPr lang="de-DE" sz="2400" dirty="0"/>
              <a:t>deutsch-französische Jugendwerk bietet seit über 50 Jahren vielfältige und </a:t>
            </a:r>
            <a:r>
              <a:rPr lang="de-DE" sz="2400" dirty="0" smtClean="0"/>
              <a:t>umfangreiche </a:t>
            </a:r>
            <a:r>
              <a:rPr lang="de-DE" sz="2400" dirty="0"/>
              <a:t>Schüler- und Jugendaustauschprogramme an.</a:t>
            </a:r>
            <a:endParaRPr lang="de-DE" sz="2400" dirty="0" smtClean="0"/>
          </a:p>
          <a:p>
            <a:endParaRPr lang="de-DE" dirty="0"/>
          </a:p>
        </p:txBody>
      </p:sp>
    </p:spTree>
    <p:extLst>
      <p:ext uri="{BB962C8B-B14F-4D97-AF65-F5344CB8AC3E}">
        <p14:creationId xmlns:p14="http://schemas.microsoft.com/office/powerpoint/2010/main" val="406948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Französisch in der Praxis</a:t>
            </a:r>
            <a:endParaRPr lang="de-DE" sz="3600" dirty="0"/>
          </a:p>
        </p:txBody>
      </p:sp>
      <p:sp>
        <p:nvSpPr>
          <p:cNvPr id="3" name="Inhaltsplatzhalter 2"/>
          <p:cNvSpPr>
            <a:spLocks noGrp="1"/>
          </p:cNvSpPr>
          <p:nvPr>
            <p:ph idx="1"/>
          </p:nvPr>
        </p:nvSpPr>
        <p:spPr/>
        <p:txBody>
          <a:bodyPr/>
          <a:lstStyle/>
          <a:p>
            <a:r>
              <a:rPr lang="de-DE" sz="2400" dirty="0"/>
              <a:t>Die Schülerinnen und Schüler des JHG haben derzeit in der EF die </a:t>
            </a:r>
            <a:r>
              <a:rPr lang="de-DE" sz="2400" dirty="0" smtClean="0"/>
              <a:t>Möglichkeit, </a:t>
            </a:r>
            <a:r>
              <a:rPr lang="de-DE" sz="2400" dirty="0"/>
              <a:t>an einem Austausch mit der französischsprachigen Schweiz teilzunehmen.</a:t>
            </a:r>
          </a:p>
          <a:p>
            <a:r>
              <a:rPr lang="de-DE" sz="2400" dirty="0"/>
              <a:t>Es besteht zu dem die Möglichkeit, das Sprachzertifikat DELF zu erwerben.</a:t>
            </a:r>
          </a:p>
        </p:txBody>
      </p:sp>
    </p:spTree>
    <p:extLst>
      <p:ext uri="{BB962C8B-B14F-4D97-AF65-F5344CB8AC3E}">
        <p14:creationId xmlns:p14="http://schemas.microsoft.com/office/powerpoint/2010/main" val="357328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531640"/>
          </a:xfrm>
        </p:spPr>
        <p:txBody>
          <a:bodyPr/>
          <a:lstStyle/>
          <a:p>
            <a:r>
              <a:rPr lang="de-DE" b="1" dirty="0" smtClean="0"/>
              <a:t>Latein</a:t>
            </a:r>
            <a:endParaRPr lang="de-DE" b="1" dirty="0"/>
          </a:p>
        </p:txBody>
      </p:sp>
      <p:sp>
        <p:nvSpPr>
          <p:cNvPr id="3" name="Inhaltsplatzhalter 2"/>
          <p:cNvSpPr>
            <a:spLocks noGrp="1"/>
          </p:cNvSpPr>
          <p:nvPr>
            <p:ph idx="1"/>
          </p:nvPr>
        </p:nvSpPr>
        <p:spPr>
          <a:xfrm>
            <a:off x="107504" y="1340768"/>
            <a:ext cx="9036496" cy="5517232"/>
          </a:xfrm>
        </p:spPr>
        <p:txBody>
          <a:bodyPr/>
          <a:lstStyle/>
          <a:p>
            <a:pPr marL="0" indent="0">
              <a:buNone/>
            </a:pPr>
            <a:endParaRPr lang="de-DE" sz="1400" dirty="0" smtClean="0"/>
          </a:p>
          <a:p>
            <a:r>
              <a:rPr lang="de-DE" sz="2400" dirty="0" smtClean="0"/>
              <a:t>Was </a:t>
            </a:r>
            <a:r>
              <a:rPr lang="de-DE" sz="2400" dirty="0"/>
              <a:t>ist Latein? </a:t>
            </a:r>
            <a:endParaRPr lang="de-DE" sz="2400" dirty="0" smtClean="0"/>
          </a:p>
          <a:p>
            <a:pPr marL="400050" lvl="1" indent="0">
              <a:buNone/>
            </a:pPr>
            <a:r>
              <a:rPr lang="de-DE" sz="1400" dirty="0"/>
              <a:t>Latein ist der Ursprung vieler moderner Sprachen: Italienisch, Spanisch, Portugiesisch, Rumänisch, </a:t>
            </a:r>
            <a:r>
              <a:rPr lang="de-DE" sz="1400" dirty="0" smtClean="0"/>
              <a:t>Französisch stammen aus dem Lateinischen, ja selbst das Englische mit ca. 60%.</a:t>
            </a:r>
            <a:endParaRPr lang="de-DE" sz="1400" dirty="0"/>
          </a:p>
          <a:p>
            <a:pPr marL="400050" lvl="1" indent="0">
              <a:buNone/>
            </a:pPr>
            <a:r>
              <a:rPr lang="de-DE" sz="1400" dirty="0"/>
              <a:t>Die lateinische Sprache war (und ist noch) Trägerin und verbindendes Element europäischer Kultur (Literatur, Religion, Philosophie, Recht).</a:t>
            </a:r>
          </a:p>
          <a:p>
            <a:r>
              <a:rPr lang="de-DE" sz="2400" dirty="0" smtClean="0"/>
              <a:t>Welche Gründe </a:t>
            </a:r>
            <a:r>
              <a:rPr lang="de-DE" sz="2400" dirty="0"/>
              <a:t>sprechen für das Erlernen des </a:t>
            </a:r>
            <a:r>
              <a:rPr lang="de-DE" sz="2400" dirty="0" smtClean="0"/>
              <a:t>Lateinischen?</a:t>
            </a:r>
          </a:p>
          <a:p>
            <a:pPr marL="400050" lvl="1" indent="0">
              <a:buNone/>
            </a:pPr>
            <a:r>
              <a:rPr lang="de-DE" sz="1400" b="1" dirty="0"/>
              <a:t>praktische Gründe</a:t>
            </a:r>
            <a:endParaRPr lang="de-DE" sz="1400" dirty="0"/>
          </a:p>
          <a:p>
            <a:pPr marL="400050" lvl="1" indent="0">
              <a:buNone/>
            </a:pPr>
            <a:r>
              <a:rPr lang="de-DE" sz="1400" dirty="0" smtClean="0"/>
              <a:t>Die </a:t>
            </a:r>
            <a:r>
              <a:rPr lang="de-DE" sz="1400" dirty="0"/>
              <a:t>Kenntnis lateinischer Wörter/Worte erleichtert also die Beherrschung wissenschaftlicher, politischer, gesellschaftlicher Terminologie (</a:t>
            </a:r>
            <a:r>
              <a:rPr lang="de-DE" sz="1400" i="1" dirty="0"/>
              <a:t>Egoismus</a:t>
            </a:r>
            <a:r>
              <a:rPr lang="de-DE" sz="1400" dirty="0"/>
              <a:t>, </a:t>
            </a:r>
            <a:r>
              <a:rPr lang="de-DE" sz="1400" i="1" dirty="0"/>
              <a:t>Existenz</a:t>
            </a:r>
            <a:r>
              <a:rPr lang="de-DE" sz="1400" dirty="0"/>
              <a:t>, </a:t>
            </a:r>
            <a:r>
              <a:rPr lang="de-DE" sz="1400" i="1" dirty="0"/>
              <a:t>Föderalismus</a:t>
            </a:r>
            <a:r>
              <a:rPr lang="de-DE" sz="1400" dirty="0"/>
              <a:t>, </a:t>
            </a:r>
            <a:r>
              <a:rPr lang="de-DE" sz="1400" i="1" dirty="0"/>
              <a:t>Konsens</a:t>
            </a:r>
            <a:r>
              <a:rPr lang="de-DE" sz="1400" dirty="0"/>
              <a:t>).</a:t>
            </a:r>
          </a:p>
          <a:p>
            <a:pPr marL="400050" lvl="1" indent="0">
              <a:buNone/>
            </a:pPr>
            <a:r>
              <a:rPr lang="de-DE" sz="1400" dirty="0"/>
              <a:t>Latein ist Basissprache moderner Sprachen, also wird das Erlernen z.B. des Englischen und Spanischen durch Kenntnisse des Lateinischen erleichtert. </a:t>
            </a:r>
            <a:r>
              <a:rPr lang="de-DE" sz="1400" dirty="0" smtClean="0"/>
              <a:t/>
            </a:r>
            <a:br>
              <a:rPr lang="de-DE" sz="1400" dirty="0" smtClean="0"/>
            </a:br>
            <a:r>
              <a:rPr lang="de-DE" sz="1400" b="1" dirty="0" smtClean="0"/>
              <a:t>erzieherische </a:t>
            </a:r>
            <a:r>
              <a:rPr lang="de-DE" sz="1400" b="1" dirty="0"/>
              <a:t>(didaktische Aspekte) </a:t>
            </a:r>
          </a:p>
          <a:p>
            <a:pPr marL="400050" lvl="1" indent="0">
              <a:buNone/>
            </a:pPr>
            <a:r>
              <a:rPr lang="de-DE" sz="1400" dirty="0" smtClean="0"/>
              <a:t>Lateinunterricht </a:t>
            </a:r>
            <a:r>
              <a:rPr lang="de-DE" sz="1400" dirty="0"/>
              <a:t>bedeutet in der Regel die Auseinandersetzung mit Texten auf sprachlicher, inhaltlicher und </a:t>
            </a:r>
            <a:r>
              <a:rPr lang="de-DE" sz="1400" dirty="0" smtClean="0"/>
              <a:t>interpretatorischer </a:t>
            </a:r>
            <a:r>
              <a:rPr lang="de-DE" sz="1400" dirty="0"/>
              <a:t>Ebene. </a:t>
            </a:r>
            <a:r>
              <a:rPr lang="de-DE" sz="1400" dirty="0" smtClean="0"/>
              <a:t>Hauptarbeit </a:t>
            </a:r>
            <a:r>
              <a:rPr lang="de-DE" sz="1400" dirty="0"/>
              <a:t>ist deshalb </a:t>
            </a:r>
            <a:r>
              <a:rPr lang="de-DE" sz="1400" dirty="0" smtClean="0"/>
              <a:t>die </a:t>
            </a:r>
            <a:r>
              <a:rPr lang="de-DE" sz="1400" dirty="0"/>
              <a:t>Übersetzung lateinischer Texte in ein gutes </a:t>
            </a:r>
            <a:r>
              <a:rPr lang="de-DE" sz="1400" dirty="0" smtClean="0"/>
              <a:t>Deutsch.</a:t>
            </a:r>
            <a:br>
              <a:rPr lang="de-DE" sz="1400" dirty="0" smtClean="0"/>
            </a:br>
            <a:r>
              <a:rPr lang="de-DE" sz="1400" dirty="0" smtClean="0"/>
              <a:t>Das </a:t>
            </a:r>
            <a:r>
              <a:rPr lang="de-DE" sz="1400" dirty="0"/>
              <a:t>methodische Vorgehen vermittelt </a:t>
            </a:r>
            <a:r>
              <a:rPr lang="de-DE" sz="1400" dirty="0" smtClean="0"/>
              <a:t>einen </a:t>
            </a:r>
            <a:r>
              <a:rPr lang="de-DE" sz="1400" dirty="0"/>
              <a:t>Einblick in das grundsätzliche Funktionieren von Sprache und ist deshalb auch auf andere, moderne Sprachen übertragbar. </a:t>
            </a:r>
            <a:r>
              <a:rPr lang="de-DE" sz="1400" dirty="0" smtClean="0"/>
              <a:t/>
            </a:r>
            <a:br>
              <a:rPr lang="de-DE" sz="1400" dirty="0" smtClean="0"/>
            </a:br>
            <a:r>
              <a:rPr lang="de-DE" sz="1400" dirty="0" smtClean="0"/>
              <a:t>Durch </a:t>
            </a:r>
            <a:r>
              <a:rPr lang="de-DE" sz="1400" dirty="0"/>
              <a:t>den Kontrast zur heutigen modernen Welt kann ich diese mit anderen Augen sehen, ich kann moderne Vorstellungen vergleichen mit Vorstellungen der Antike, ich kann </a:t>
            </a:r>
            <a:r>
              <a:rPr lang="de-DE" sz="1400" dirty="0" smtClean="0"/>
              <a:t>mich </a:t>
            </a:r>
            <a:r>
              <a:rPr lang="de-DE" sz="1400" dirty="0"/>
              <a:t>kritisch mit beiden Welten auseinandersetzen und somit eigene Urteile entwickeln.</a:t>
            </a:r>
            <a:r>
              <a:rPr lang="de-DE" sz="1600" dirty="0"/>
              <a:t> </a:t>
            </a:r>
          </a:p>
          <a:p>
            <a:pPr marL="400050" lvl="1" indent="0">
              <a:buNone/>
            </a:pPr>
            <a:endParaRPr lang="de-DE" sz="1400" dirty="0"/>
          </a:p>
          <a:p>
            <a:pPr marL="0" indent="0">
              <a:buNone/>
            </a:pPr>
            <a:r>
              <a:rPr lang="de-DE" sz="2400" dirty="0" smtClean="0"/>
              <a:t> </a:t>
            </a:r>
            <a:endParaRPr lang="de-DE" sz="2400" dirty="0"/>
          </a:p>
          <a:p>
            <a:pPr marL="0" indent="0">
              <a:buNone/>
            </a:pPr>
            <a:endParaRPr lang="de-DE" sz="2000" i="1" dirty="0"/>
          </a:p>
        </p:txBody>
      </p:sp>
    </p:spTree>
    <p:extLst>
      <p:ext uri="{BB962C8B-B14F-4D97-AF65-F5344CB8AC3E}">
        <p14:creationId xmlns:p14="http://schemas.microsoft.com/office/powerpoint/2010/main" val="321141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531640"/>
          </a:xfrm>
        </p:spPr>
        <p:txBody>
          <a:bodyPr/>
          <a:lstStyle/>
          <a:p>
            <a:r>
              <a:rPr lang="de-DE" b="1" dirty="0" smtClean="0"/>
              <a:t>Latein</a:t>
            </a:r>
            <a:endParaRPr lang="de-DE" b="1" dirty="0"/>
          </a:p>
        </p:txBody>
      </p:sp>
      <p:sp>
        <p:nvSpPr>
          <p:cNvPr id="3" name="Inhaltsplatzhalter 2"/>
          <p:cNvSpPr>
            <a:spLocks noGrp="1"/>
          </p:cNvSpPr>
          <p:nvPr>
            <p:ph idx="1"/>
          </p:nvPr>
        </p:nvSpPr>
        <p:spPr>
          <a:xfrm>
            <a:off x="107504" y="1412776"/>
            <a:ext cx="9036496" cy="5400600"/>
          </a:xfrm>
        </p:spPr>
        <p:txBody>
          <a:bodyPr/>
          <a:lstStyle/>
          <a:p>
            <a:pPr marL="0" indent="0">
              <a:buNone/>
            </a:pPr>
            <a:endParaRPr lang="de-DE" sz="1400" dirty="0" smtClean="0"/>
          </a:p>
          <a:p>
            <a:r>
              <a:rPr lang="de-DE" sz="2400" dirty="0" smtClean="0"/>
              <a:t>Gibt </a:t>
            </a:r>
            <a:r>
              <a:rPr lang="de-DE" sz="2400" dirty="0"/>
              <a:t>es Bedenken gegen Latein? </a:t>
            </a:r>
            <a:r>
              <a:rPr lang="de-DE" sz="2400" dirty="0" smtClean="0"/>
              <a:t/>
            </a:r>
            <a:br>
              <a:rPr lang="de-DE" sz="2400" dirty="0" smtClean="0"/>
            </a:br>
            <a:r>
              <a:rPr lang="de-DE" sz="1400" dirty="0" smtClean="0"/>
              <a:t>Latein </a:t>
            </a:r>
            <a:r>
              <a:rPr lang="de-DE" sz="1400" dirty="0"/>
              <a:t>ist nicht schwieriger als Englisch oder </a:t>
            </a:r>
            <a:r>
              <a:rPr lang="de-DE" sz="1400" dirty="0" smtClean="0"/>
              <a:t>Französisch.</a:t>
            </a:r>
            <a:br>
              <a:rPr lang="de-DE" sz="1400" dirty="0" smtClean="0"/>
            </a:br>
            <a:r>
              <a:rPr lang="de-DE" sz="1400" dirty="0" smtClean="0"/>
              <a:t>Das </a:t>
            </a:r>
            <a:r>
              <a:rPr lang="de-DE" sz="1400" dirty="0"/>
              <a:t>Risiko, in Latein zu scheitern, ist daher nicht größer als in Englisch oder Französisch. </a:t>
            </a:r>
          </a:p>
          <a:p>
            <a:endParaRPr lang="de-DE" sz="2400" dirty="0" smtClean="0"/>
          </a:p>
          <a:p>
            <a:r>
              <a:rPr lang="de-DE" sz="2400" dirty="0" smtClean="0"/>
              <a:t>Gibt </a:t>
            </a:r>
            <a:r>
              <a:rPr lang="de-DE" sz="2400" dirty="0"/>
              <a:t>es Kinder, die </a:t>
            </a:r>
            <a:r>
              <a:rPr lang="de-DE" sz="2400" dirty="0" smtClean="0"/>
              <a:t>eher </a:t>
            </a:r>
            <a:r>
              <a:rPr lang="de-DE" sz="2400" dirty="0"/>
              <a:t>für das Lateinische geeignet sind? </a:t>
            </a:r>
            <a:r>
              <a:rPr lang="de-DE" sz="2400" dirty="0" smtClean="0"/>
              <a:t/>
            </a:r>
            <a:br>
              <a:rPr lang="de-DE" sz="2400" dirty="0" smtClean="0"/>
            </a:br>
            <a:r>
              <a:rPr lang="de-DE" sz="1400" dirty="0" smtClean="0"/>
              <a:t>Wenn </a:t>
            </a:r>
            <a:r>
              <a:rPr lang="de-DE" sz="1400" dirty="0"/>
              <a:t>ein Kind </a:t>
            </a:r>
            <a:r>
              <a:rPr lang="de-DE" sz="1400" dirty="0" smtClean="0"/>
              <a:t>…</a:t>
            </a:r>
            <a:br>
              <a:rPr lang="de-DE" sz="1400" dirty="0" smtClean="0"/>
            </a:br>
            <a:r>
              <a:rPr lang="de-DE" sz="1400" dirty="0" smtClean="0"/>
              <a:t>- eher </a:t>
            </a:r>
            <a:r>
              <a:rPr lang="de-DE" sz="1400" dirty="0"/>
              <a:t>ruhig, nachdenklich und neugierig </a:t>
            </a:r>
            <a:r>
              <a:rPr lang="de-DE" sz="1400" dirty="0" smtClean="0"/>
              <a:t>ist</a:t>
            </a:r>
            <a:br>
              <a:rPr lang="de-DE" sz="1400" dirty="0" smtClean="0"/>
            </a:br>
            <a:r>
              <a:rPr lang="de-DE" sz="1400" dirty="0" smtClean="0"/>
              <a:t>- gerne </a:t>
            </a:r>
            <a:r>
              <a:rPr lang="de-DE" sz="1400" dirty="0"/>
              <a:t>liest, insbesondere an Personen, Gegenständen und Ereignissen der </a:t>
            </a:r>
            <a:r>
              <a:rPr lang="de-DE" sz="1400" dirty="0" smtClean="0"/>
              <a:t>Vergangenheit</a:t>
            </a:r>
            <a:br>
              <a:rPr lang="de-DE" sz="1400" dirty="0" smtClean="0"/>
            </a:br>
            <a:r>
              <a:rPr lang="de-DE" sz="1400" dirty="0" smtClean="0"/>
              <a:t>  </a:t>
            </a:r>
            <a:r>
              <a:rPr lang="de-DE" sz="1400" dirty="0"/>
              <a:t>Interesse </a:t>
            </a:r>
            <a:r>
              <a:rPr lang="de-DE" sz="1400" dirty="0" smtClean="0"/>
              <a:t>hat</a:t>
            </a:r>
            <a:br>
              <a:rPr lang="de-DE" sz="1400" dirty="0" smtClean="0"/>
            </a:br>
            <a:r>
              <a:rPr lang="de-DE" sz="1400" dirty="0" smtClean="0"/>
              <a:t>- vielleicht </a:t>
            </a:r>
            <a:r>
              <a:rPr lang="de-DE" sz="1400" dirty="0"/>
              <a:t>eher zurückhaltend ist und kein ausgeprägtes Sprechtemperament </a:t>
            </a:r>
            <a:r>
              <a:rPr lang="de-DE" sz="1400" dirty="0" smtClean="0"/>
              <a:t>zeigt</a:t>
            </a:r>
            <a:br>
              <a:rPr lang="de-DE" sz="1400" dirty="0" smtClean="0"/>
            </a:br>
            <a:r>
              <a:rPr lang="de-DE" sz="1400" dirty="0" smtClean="0"/>
              <a:t>- eher </a:t>
            </a:r>
            <a:r>
              <a:rPr lang="de-DE" sz="1400" dirty="0"/>
              <a:t>logisch analysierend statt assoziativ </a:t>
            </a:r>
            <a:r>
              <a:rPr lang="de-DE" sz="1400" dirty="0" smtClean="0"/>
              <a:t>denkt</a:t>
            </a:r>
            <a:br>
              <a:rPr lang="de-DE" sz="1400" dirty="0" smtClean="0"/>
            </a:br>
            <a:r>
              <a:rPr lang="de-DE" sz="1400" dirty="0" smtClean="0"/>
              <a:t>- eher </a:t>
            </a:r>
            <a:r>
              <a:rPr lang="de-DE" sz="1400" dirty="0"/>
              <a:t>reflektierend statt imitierend (also durch Nachdenken, nicht Nachahmen) </a:t>
            </a:r>
            <a:r>
              <a:rPr lang="de-DE" sz="1400" dirty="0" smtClean="0"/>
              <a:t>lernt</a:t>
            </a:r>
            <a:br>
              <a:rPr lang="de-DE" sz="1400" dirty="0" smtClean="0"/>
            </a:br>
            <a:r>
              <a:rPr lang="de-DE" sz="1400" dirty="0" smtClean="0"/>
              <a:t>… dann </a:t>
            </a:r>
            <a:r>
              <a:rPr lang="de-DE" sz="1400" dirty="0"/>
              <a:t>mag dieses Kind eher für das Lateinische geeignet sein. </a:t>
            </a:r>
          </a:p>
          <a:p>
            <a:endParaRPr lang="de-DE" sz="2400" dirty="0" smtClean="0"/>
          </a:p>
        </p:txBody>
      </p:sp>
    </p:spTree>
    <p:extLst>
      <p:ext uri="{BB962C8B-B14F-4D97-AF65-F5344CB8AC3E}">
        <p14:creationId xmlns:p14="http://schemas.microsoft.com/office/powerpoint/2010/main" val="3245496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531640"/>
          </a:xfrm>
        </p:spPr>
        <p:txBody>
          <a:bodyPr/>
          <a:lstStyle/>
          <a:p>
            <a:r>
              <a:rPr lang="de-DE" b="1" dirty="0" smtClean="0"/>
              <a:t>Latein</a:t>
            </a:r>
            <a:endParaRPr lang="de-DE" b="1" dirty="0"/>
          </a:p>
        </p:txBody>
      </p:sp>
      <p:sp>
        <p:nvSpPr>
          <p:cNvPr id="3" name="Inhaltsplatzhalter 2"/>
          <p:cNvSpPr>
            <a:spLocks noGrp="1"/>
          </p:cNvSpPr>
          <p:nvPr>
            <p:ph idx="1"/>
          </p:nvPr>
        </p:nvSpPr>
        <p:spPr>
          <a:xfrm>
            <a:off x="107504" y="1412776"/>
            <a:ext cx="9036496" cy="5400600"/>
          </a:xfrm>
        </p:spPr>
        <p:txBody>
          <a:bodyPr/>
          <a:lstStyle/>
          <a:p>
            <a:pPr marL="0" indent="0">
              <a:buNone/>
            </a:pPr>
            <a:endParaRPr lang="de-DE" sz="1400" dirty="0" smtClean="0"/>
          </a:p>
          <a:p>
            <a:r>
              <a:rPr lang="de-DE" sz="2400" dirty="0" smtClean="0"/>
              <a:t>Besonderes </a:t>
            </a:r>
            <a:br>
              <a:rPr lang="de-DE" sz="2400" dirty="0" smtClean="0"/>
            </a:br>
            <a:r>
              <a:rPr lang="de-DE" sz="1400" dirty="0"/>
              <a:t>Es wird an unserer Schule das </a:t>
            </a:r>
            <a:r>
              <a:rPr lang="de-DE" sz="1400" b="1" dirty="0"/>
              <a:t>lateinische Theaterspiel</a:t>
            </a:r>
            <a:r>
              <a:rPr lang="de-DE" sz="1400" dirty="0"/>
              <a:t> in Form einer Arbeitsgemeinschaft angeboten. Hier können Schülerinnen und Schüler nicht nur das Lateinische tatsächlich einmal sprechen, sie lernen auch miteinander zu kommunizieren, auf der Bühne zu agieren und sich einem Publikum stimmlich, mimisch und gestisch zu präsentieren. </a:t>
            </a:r>
            <a:r>
              <a:rPr lang="de-DE" sz="1400" dirty="0" smtClean="0"/>
              <a:t/>
            </a:r>
            <a:br>
              <a:rPr lang="de-DE" sz="1400" dirty="0" smtClean="0"/>
            </a:br>
            <a:r>
              <a:rPr lang="de-DE" sz="1400" dirty="0" smtClean="0"/>
              <a:t>Den </a:t>
            </a:r>
            <a:r>
              <a:rPr lang="de-DE" sz="1400" dirty="0"/>
              <a:t>Abschluss bildet die jährliche Aufführung im Foyer des JHG.  </a:t>
            </a:r>
          </a:p>
          <a:p>
            <a:pPr marL="0" indent="0">
              <a:buNone/>
            </a:pPr>
            <a:endParaRPr lang="de-DE" sz="2400" dirty="0" smtClean="0"/>
          </a:p>
          <a:p>
            <a:pPr marL="0" indent="0">
              <a:buNone/>
            </a:pPr>
            <a:endParaRPr lang="de-DE" sz="2400" dirty="0"/>
          </a:p>
          <a:p>
            <a:pPr marL="0" indent="0">
              <a:buNone/>
            </a:pPr>
            <a:endParaRPr lang="de-DE" sz="2400" dirty="0" smtClean="0"/>
          </a:p>
          <a:p>
            <a:pPr marL="0" indent="0" algn="ctr">
              <a:buNone/>
            </a:pPr>
            <a:r>
              <a:rPr lang="de-DE" sz="1600" i="1" dirty="0" smtClean="0"/>
              <a:t>„</a:t>
            </a:r>
            <a:r>
              <a:rPr lang="de-DE" sz="1600" i="1" dirty="0"/>
              <a:t>Kein Kind muss Latein lernen, obwohl es fast jedem Kind guttäte.“ </a:t>
            </a:r>
            <a:r>
              <a:rPr lang="de-DE" sz="1600" i="1" dirty="0" smtClean="0"/>
              <a:t/>
            </a:r>
            <a:br>
              <a:rPr lang="de-DE" sz="1600" i="1" dirty="0" smtClean="0"/>
            </a:br>
            <a:r>
              <a:rPr lang="de-DE" sz="1600" i="1" dirty="0" smtClean="0"/>
              <a:t>				</a:t>
            </a:r>
            <a:r>
              <a:rPr lang="de-DE" sz="1200" dirty="0" smtClean="0"/>
              <a:t>(</a:t>
            </a:r>
            <a:r>
              <a:rPr lang="de-DE" sz="1200" dirty="0"/>
              <a:t>Hartmut v. Hentig, Reformpädagoge)</a:t>
            </a:r>
            <a:endParaRPr lang="de-DE" sz="1200" i="1" dirty="0"/>
          </a:p>
        </p:txBody>
      </p:sp>
    </p:spTree>
    <p:extLst>
      <p:ext uri="{BB962C8B-B14F-4D97-AF65-F5344CB8AC3E}">
        <p14:creationId xmlns:p14="http://schemas.microsoft.com/office/powerpoint/2010/main" val="131805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Allgemeine Hinweise</a:t>
            </a:r>
            <a:endParaRPr lang="de-DE" b="1" dirty="0"/>
          </a:p>
        </p:txBody>
      </p:sp>
      <p:sp>
        <p:nvSpPr>
          <p:cNvPr id="3" name="Inhaltsplatzhalter 2"/>
          <p:cNvSpPr>
            <a:spLocks noGrp="1"/>
          </p:cNvSpPr>
          <p:nvPr>
            <p:ph idx="1"/>
          </p:nvPr>
        </p:nvSpPr>
        <p:spPr>
          <a:xfrm>
            <a:off x="457200" y="2204864"/>
            <a:ext cx="8363272" cy="3888432"/>
          </a:xfrm>
        </p:spPr>
        <p:txBody>
          <a:bodyPr/>
          <a:lstStyle/>
          <a:p>
            <a:r>
              <a:rPr lang="de-DE" sz="2400" dirty="0" smtClean="0"/>
              <a:t>Neigung </a:t>
            </a:r>
            <a:r>
              <a:rPr lang="de-DE" sz="2400" dirty="0"/>
              <a:t>des Kindes </a:t>
            </a:r>
            <a:r>
              <a:rPr lang="de-DE" sz="2400" dirty="0" smtClean="0"/>
              <a:t>berücksichtigen</a:t>
            </a:r>
          </a:p>
          <a:p>
            <a:pPr marL="0" indent="0">
              <a:buNone/>
            </a:pPr>
            <a:endParaRPr lang="de-DE" sz="2400" dirty="0" smtClean="0"/>
          </a:p>
          <a:p>
            <a:r>
              <a:rPr lang="de-DE" sz="2400" dirty="0" smtClean="0"/>
              <a:t>Wahl </a:t>
            </a:r>
            <a:r>
              <a:rPr lang="de-DE" sz="2400" dirty="0">
                <a:solidFill>
                  <a:srgbClr val="FF0000"/>
                </a:solidFill>
              </a:rPr>
              <a:t>NICHT</a:t>
            </a:r>
            <a:r>
              <a:rPr lang="de-DE" sz="2400" dirty="0"/>
              <a:t> von Elternhilfe abhängig machen </a:t>
            </a:r>
            <a:endParaRPr lang="de-DE" sz="2400" dirty="0" smtClean="0"/>
          </a:p>
          <a:p>
            <a:pPr marL="0" indent="0">
              <a:buNone/>
            </a:pPr>
            <a:endParaRPr lang="de-DE" sz="2400" dirty="0"/>
          </a:p>
          <a:p>
            <a:r>
              <a:rPr lang="de-DE" sz="2400" dirty="0" smtClean="0"/>
              <a:t>Wahl </a:t>
            </a:r>
            <a:r>
              <a:rPr lang="de-DE" sz="2400" dirty="0">
                <a:solidFill>
                  <a:srgbClr val="FF0000"/>
                </a:solidFill>
              </a:rPr>
              <a:t>NICHT</a:t>
            </a:r>
            <a:r>
              <a:rPr lang="de-DE" sz="2400" dirty="0"/>
              <a:t> von Freunden abhängig machen </a:t>
            </a:r>
            <a:endParaRPr lang="de-DE" sz="2400" dirty="0" smtClean="0"/>
          </a:p>
          <a:p>
            <a:endParaRPr lang="de-DE" sz="2400" dirty="0"/>
          </a:p>
          <a:p>
            <a:r>
              <a:rPr lang="de-DE" sz="2400" dirty="0" smtClean="0"/>
              <a:t>Wahl </a:t>
            </a:r>
            <a:r>
              <a:rPr lang="de-DE" sz="2400" dirty="0"/>
              <a:t>von Französisch bei </a:t>
            </a:r>
            <a:r>
              <a:rPr lang="de-DE" sz="2400" dirty="0" smtClean="0"/>
              <a:t>möglichem Schulwechsel</a:t>
            </a:r>
            <a:r>
              <a:rPr lang="de-DE" sz="2400" dirty="0"/>
              <a:t>, </a:t>
            </a:r>
          </a:p>
          <a:p>
            <a:pPr marL="0" indent="0">
              <a:buNone/>
            </a:pPr>
            <a:r>
              <a:rPr lang="de-DE" sz="2400" dirty="0" smtClean="0"/>
              <a:t>    um </a:t>
            </a:r>
            <a:r>
              <a:rPr lang="de-DE" sz="2400" dirty="0"/>
              <a:t>Fortsetzung der Fremdsprache zu ermöglichen </a:t>
            </a:r>
          </a:p>
        </p:txBody>
      </p:sp>
    </p:spTree>
    <p:extLst>
      <p:ext uri="{BB962C8B-B14F-4D97-AF65-F5344CB8AC3E}">
        <p14:creationId xmlns:p14="http://schemas.microsoft.com/office/powerpoint/2010/main" val="158372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7200" y="457200"/>
            <a:ext cx="8686800" cy="1371600"/>
          </a:xfrm>
        </p:spPr>
        <p:txBody>
          <a:bodyPr/>
          <a:lstStyle/>
          <a:p>
            <a:r>
              <a:rPr lang="de-DE" sz="3200" b="1" dirty="0"/>
              <a:t>Wer kann Sie und Ihr Kind am JHG beraten?</a:t>
            </a:r>
          </a:p>
        </p:txBody>
      </p:sp>
      <p:sp>
        <p:nvSpPr>
          <p:cNvPr id="254979" name="Rectangle 3"/>
          <p:cNvSpPr>
            <a:spLocks noGrp="1" noChangeArrowheads="1"/>
          </p:cNvSpPr>
          <p:nvPr>
            <p:ph type="body" idx="1"/>
          </p:nvPr>
        </p:nvSpPr>
        <p:spPr>
          <a:xfrm>
            <a:off x="468313" y="2205039"/>
            <a:ext cx="8424167" cy="4104282"/>
          </a:xfrm>
        </p:spPr>
        <p:txBody>
          <a:bodyPr/>
          <a:lstStyle/>
          <a:p>
            <a:pPr lvl="0">
              <a:buFont typeface="Arial" panose="020B0604020202020204" pitchFamily="34" charset="0"/>
              <a:buChar char="•"/>
            </a:pPr>
            <a:r>
              <a:rPr lang="de-DE" sz="2600" dirty="0" smtClean="0"/>
              <a:t>Fachlehrer*in: </a:t>
            </a:r>
            <a:r>
              <a:rPr lang="de-DE" sz="2600" dirty="0"/>
              <a:t>vor allem Englisch, Mathematik, Deutsch</a:t>
            </a:r>
          </a:p>
          <a:p>
            <a:pPr marL="0" lvl="0" indent="0">
              <a:buNone/>
            </a:pPr>
            <a:endParaRPr lang="de-DE" sz="2600" dirty="0"/>
          </a:p>
          <a:p>
            <a:pPr lvl="0">
              <a:buFont typeface="Arial" panose="020B0604020202020204" pitchFamily="34" charset="0"/>
              <a:buChar char="•"/>
            </a:pPr>
            <a:r>
              <a:rPr lang="de-DE" sz="2600" dirty="0" smtClean="0"/>
              <a:t>Fachlehrer*in </a:t>
            </a:r>
            <a:r>
              <a:rPr lang="de-DE" sz="2600" dirty="0"/>
              <a:t>Französisch, Latein</a:t>
            </a:r>
          </a:p>
          <a:p>
            <a:pPr lvl="0">
              <a:buFont typeface="Arial" panose="020B0604020202020204" pitchFamily="34" charset="0"/>
              <a:buChar char="•"/>
            </a:pPr>
            <a:endParaRPr lang="de-DE" sz="2600" dirty="0"/>
          </a:p>
          <a:p>
            <a:pPr>
              <a:buFont typeface="Arial" panose="020B0604020202020204" pitchFamily="34" charset="0"/>
              <a:buChar char="•"/>
            </a:pPr>
            <a:r>
              <a:rPr lang="de-DE" sz="2600" dirty="0" smtClean="0"/>
              <a:t>Klassenlehrer*in</a:t>
            </a:r>
            <a:endParaRPr lang="de-DE" sz="2600" dirty="0"/>
          </a:p>
          <a:p>
            <a:endParaRPr lang="de-DE" sz="2600" dirty="0"/>
          </a:p>
          <a:p>
            <a:pPr lvl="0">
              <a:buFont typeface="Arial" panose="020B0604020202020204" pitchFamily="34" charset="0"/>
              <a:buChar char="•"/>
            </a:pPr>
            <a:r>
              <a:rPr lang="de-DE" sz="2600" dirty="0"/>
              <a:t>Koordinatoren der Unter- bzw. Mittelstufe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blinds(horizontal)">
                                      <p:cBhvr>
                                        <p:cTn id="7" dur="500"/>
                                        <p:tgtEl>
                                          <p:spTgt spid="254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4979">
                                            <p:txEl>
                                              <p:pRg st="2" end="2"/>
                                            </p:txEl>
                                          </p:spTgt>
                                        </p:tgtEl>
                                        <p:attrNameLst>
                                          <p:attrName>style.visibility</p:attrName>
                                        </p:attrNameLst>
                                      </p:cBhvr>
                                      <p:to>
                                        <p:strVal val="visible"/>
                                      </p:to>
                                    </p:set>
                                    <p:animEffect transition="in" filter="blinds(horizontal)">
                                      <p:cBhvr>
                                        <p:cTn id="12" dur="500"/>
                                        <p:tgtEl>
                                          <p:spTgt spid="2549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4979">
                                            <p:txEl>
                                              <p:pRg st="4" end="4"/>
                                            </p:txEl>
                                          </p:spTgt>
                                        </p:tgtEl>
                                        <p:attrNameLst>
                                          <p:attrName>style.visibility</p:attrName>
                                        </p:attrNameLst>
                                      </p:cBhvr>
                                      <p:to>
                                        <p:strVal val="visible"/>
                                      </p:to>
                                    </p:set>
                                    <p:animEffect transition="in" filter="blinds(horizontal)">
                                      <p:cBhvr>
                                        <p:cTn id="17" dur="500"/>
                                        <p:tgtEl>
                                          <p:spTgt spid="2549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4979">
                                            <p:txEl>
                                              <p:pRg st="6" end="6"/>
                                            </p:txEl>
                                          </p:spTgt>
                                        </p:tgtEl>
                                        <p:attrNameLst>
                                          <p:attrName>style.visibility</p:attrName>
                                        </p:attrNameLst>
                                      </p:cBhvr>
                                      <p:to>
                                        <p:strVal val="visible"/>
                                      </p:to>
                                    </p:set>
                                    <p:animEffect transition="in" filter="blinds(horizontal)">
                                      <p:cBhvr>
                                        <p:cTn id="22" dur="500"/>
                                        <p:tgtEl>
                                          <p:spTgt spid="2549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b="1" dirty="0"/>
              <a:t>Termine zur Sprachenwahl 2020</a:t>
            </a:r>
            <a:r>
              <a:rPr lang="de-DE" sz="4000" b="1" u="sng" dirty="0"/>
              <a:t/>
            </a:r>
            <a:br>
              <a:rPr lang="de-DE" sz="4000" b="1" u="sng" dirty="0"/>
            </a:br>
            <a:endParaRPr lang="de-DE" sz="4000" b="1" dirty="0">
              <a:cs typeface="Arial" panose="020B0604020202020204" pitchFamily="34" charset="0"/>
            </a:endParaRPr>
          </a:p>
        </p:txBody>
      </p:sp>
      <p:sp>
        <p:nvSpPr>
          <p:cNvPr id="3" name="Inhaltsplatzhalter 2"/>
          <p:cNvSpPr>
            <a:spLocks noGrp="1"/>
          </p:cNvSpPr>
          <p:nvPr>
            <p:ph idx="1"/>
          </p:nvPr>
        </p:nvSpPr>
        <p:spPr>
          <a:xfrm>
            <a:off x="457200" y="1196752"/>
            <a:ext cx="8435280" cy="5328592"/>
          </a:xfrm>
        </p:spPr>
        <p:txBody>
          <a:bodyPr>
            <a:normAutofit/>
          </a:bodyPr>
          <a:lstStyle/>
          <a:p>
            <a:pPr marL="0" indent="0">
              <a:buNone/>
            </a:pPr>
            <a:endParaRPr lang="de-DE" dirty="0"/>
          </a:p>
          <a:p>
            <a:r>
              <a:rPr lang="de-DE" sz="2400" dirty="0"/>
              <a:t>01.03</a:t>
            </a:r>
            <a:r>
              <a:rPr lang="de-DE" sz="2400" dirty="0" smtClean="0"/>
              <a:t>.–13.03.20   Schnupperstunden </a:t>
            </a:r>
            <a:r>
              <a:rPr lang="de-DE" sz="2400" dirty="0"/>
              <a:t>für die </a:t>
            </a:r>
            <a:r>
              <a:rPr lang="de-DE" sz="2400" dirty="0" smtClean="0"/>
              <a:t>6. Klassen in                     	                       Französisch und Latein</a:t>
            </a:r>
            <a:endParaRPr lang="de-DE" sz="2400" dirty="0"/>
          </a:p>
          <a:p>
            <a:pPr marL="0" indent="0">
              <a:buNone/>
            </a:pPr>
            <a:r>
              <a:rPr lang="de-DE" sz="2400" dirty="0"/>
              <a:t>  </a:t>
            </a:r>
          </a:p>
          <a:p>
            <a:r>
              <a:rPr lang="de-DE" sz="2400" dirty="0"/>
              <a:t>a</a:t>
            </a:r>
            <a:r>
              <a:rPr lang="de-DE" sz="2400" dirty="0" smtClean="0"/>
              <a:t>b Mo, 04.05.20   Informationen zur Sprachenwahl auf der    		</a:t>
            </a:r>
            <a:r>
              <a:rPr lang="de-DE" sz="2400" dirty="0"/>
              <a:t>	</a:t>
            </a:r>
            <a:r>
              <a:rPr lang="de-DE" sz="2400" dirty="0" smtClean="0"/>
              <a:t> Homepage </a:t>
            </a:r>
            <a:r>
              <a:rPr lang="de-DE" sz="2400" dirty="0" smtClean="0">
                <a:hlinkClick r:id="rId2"/>
              </a:rPr>
              <a:t>www.jhgsenden.de</a:t>
            </a:r>
            <a:endParaRPr lang="de-DE" sz="2400" dirty="0" smtClean="0"/>
          </a:p>
          <a:p>
            <a:pPr marL="0" indent="0">
              <a:buNone/>
            </a:pPr>
            <a:r>
              <a:rPr lang="de-DE" sz="2400" dirty="0" smtClean="0"/>
              <a:t> </a:t>
            </a:r>
            <a:endParaRPr lang="de-DE" sz="2400" dirty="0"/>
          </a:p>
          <a:p>
            <a:r>
              <a:rPr lang="de-DE" sz="2400" dirty="0"/>
              <a:t>b</a:t>
            </a:r>
            <a:r>
              <a:rPr lang="de-DE" sz="2400" dirty="0" smtClean="0"/>
              <a:t>is Fr, </a:t>
            </a:r>
            <a:r>
              <a:rPr lang="de-DE" sz="2400" dirty="0"/>
              <a:t>1</a:t>
            </a:r>
            <a:r>
              <a:rPr lang="de-DE" sz="2400" dirty="0" smtClean="0"/>
              <a:t>5.05.20   Rückmeldung der Wahl per Briefpost 				(oder </a:t>
            </a:r>
            <a:r>
              <a:rPr lang="de-DE" sz="2400" dirty="0"/>
              <a:t>E</a:t>
            </a:r>
            <a:r>
              <a:rPr lang="de-DE" sz="2400" dirty="0" smtClean="0"/>
              <a:t>inwurf an der Schule)</a:t>
            </a:r>
          </a:p>
          <a:p>
            <a:pPr marL="2743200" lvl="6" indent="0">
              <a:buNone/>
            </a:pPr>
            <a:r>
              <a:rPr lang="de-DE" sz="1200" dirty="0" smtClean="0"/>
              <a:t>JHG Senden</a:t>
            </a:r>
          </a:p>
          <a:p>
            <a:pPr marL="2743200" lvl="6" indent="0">
              <a:buNone/>
            </a:pPr>
            <a:r>
              <a:rPr lang="de-DE" sz="1200" dirty="0" smtClean="0"/>
              <a:t>„Sprachenwahl“</a:t>
            </a:r>
          </a:p>
          <a:p>
            <a:pPr marL="2743200" lvl="6" indent="0">
              <a:buNone/>
            </a:pPr>
            <a:r>
              <a:rPr lang="de-DE" sz="1200" dirty="0" smtClean="0"/>
              <a:t>Am Bürgerpark 16</a:t>
            </a:r>
          </a:p>
          <a:p>
            <a:pPr marL="2743200" lvl="6" indent="0">
              <a:buNone/>
            </a:pPr>
            <a:r>
              <a:rPr lang="de-DE" sz="1200" dirty="0" smtClean="0"/>
              <a:t>48308 Senden </a:t>
            </a:r>
            <a:endParaRPr lang="de-DE" sz="1200" dirty="0"/>
          </a:p>
          <a:p>
            <a:pPr marL="0" indent="0">
              <a:buNone/>
            </a:pPr>
            <a:r>
              <a:rPr lang="de-DE" sz="2400" dirty="0" smtClean="0"/>
              <a:t>	</a:t>
            </a:r>
            <a:r>
              <a:rPr lang="de-DE" sz="2400" dirty="0"/>
              <a:t>	</a:t>
            </a:r>
            <a:r>
              <a:rPr lang="de-DE" sz="2400" dirty="0" smtClean="0"/>
              <a:t>	</a:t>
            </a:r>
            <a:r>
              <a:rPr lang="de-DE" sz="1800" dirty="0" smtClean="0"/>
              <a:t>				</a:t>
            </a:r>
            <a:endParaRPr lang="de-DE" b="1" dirty="0" smtClean="0">
              <a:solidFill>
                <a:srgbClr val="002060"/>
              </a:solidFill>
            </a:endParaRPr>
          </a:p>
          <a:p>
            <a:pPr algn="ctr"/>
            <a:endParaRPr lang="de-DE" dirty="0" smtClean="0">
              <a:solidFill>
                <a:srgbClr val="002060"/>
              </a:solidFill>
            </a:endParaRPr>
          </a:p>
          <a:p>
            <a:endParaRPr lang="de-DE" dirty="0" smtClean="0"/>
          </a:p>
          <a:p>
            <a:endParaRPr lang="de-DE" dirty="0"/>
          </a:p>
        </p:txBody>
      </p:sp>
    </p:spTree>
    <p:extLst>
      <p:ext uri="{BB962C8B-B14F-4D97-AF65-F5344CB8AC3E}">
        <p14:creationId xmlns:p14="http://schemas.microsoft.com/office/powerpoint/2010/main" val="39133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algn="ctr"/>
            <a:r>
              <a:rPr lang="de-DE" altLang="de-DE" sz="3600" b="1" dirty="0" smtClean="0"/>
              <a:t>Informationen zur Sprachenwahl</a:t>
            </a:r>
            <a:endParaRPr lang="de-DE" altLang="de-DE" sz="3600" b="1" dirty="0"/>
          </a:p>
        </p:txBody>
      </p:sp>
      <p:sp>
        <p:nvSpPr>
          <p:cNvPr id="187395" name="Rectangle 3"/>
          <p:cNvSpPr>
            <a:spLocks noGrp="1" noChangeArrowheads="1"/>
          </p:cNvSpPr>
          <p:nvPr>
            <p:ph type="body" idx="1"/>
          </p:nvPr>
        </p:nvSpPr>
        <p:spPr>
          <a:xfrm>
            <a:off x="457200" y="1828800"/>
            <a:ext cx="8363272" cy="4552528"/>
          </a:xfrm>
        </p:spPr>
        <p:txBody>
          <a:bodyPr/>
          <a:lstStyle/>
          <a:p>
            <a:r>
              <a:rPr lang="de-DE" sz="2300" dirty="0" smtClean="0"/>
              <a:t>Latein </a:t>
            </a:r>
            <a:r>
              <a:rPr lang="de-DE" sz="2300" dirty="0"/>
              <a:t>oder </a:t>
            </a:r>
            <a:r>
              <a:rPr lang="de-DE" sz="2300" dirty="0" smtClean="0"/>
              <a:t>Französisch ab Klasse 7?</a:t>
            </a:r>
          </a:p>
          <a:p>
            <a:r>
              <a:rPr lang="de-DE" sz="2300" dirty="0" smtClean="0"/>
              <a:t>Klassenarbeiten und Versetzungsbestimmungen    </a:t>
            </a:r>
          </a:p>
          <a:p>
            <a:r>
              <a:rPr lang="de-DE" sz="2300" dirty="0" smtClean="0"/>
              <a:t>Die </a:t>
            </a:r>
            <a:r>
              <a:rPr lang="de-DE" sz="2300" dirty="0"/>
              <a:t>Sprachenfolge am JHG  </a:t>
            </a:r>
          </a:p>
          <a:p>
            <a:r>
              <a:rPr lang="de-DE" sz="2300" dirty="0" smtClean="0"/>
              <a:t>Vorstellung der beiden Sprachen      	           </a:t>
            </a:r>
            <a:r>
              <a:rPr lang="de-DE" sz="2300" dirty="0"/>
              <a:t> </a:t>
            </a:r>
          </a:p>
          <a:p>
            <a:pPr lvl="1"/>
            <a:r>
              <a:rPr lang="de-DE" sz="2300" dirty="0"/>
              <a:t>Die französische Sprache                  </a:t>
            </a:r>
            <a:r>
              <a:rPr lang="de-DE" sz="2300" dirty="0" smtClean="0"/>
              <a:t>	Frau Greiner</a:t>
            </a:r>
            <a:endParaRPr lang="de-DE" sz="2300" dirty="0"/>
          </a:p>
          <a:p>
            <a:pPr lvl="1"/>
            <a:r>
              <a:rPr lang="de-DE" sz="2300" dirty="0"/>
              <a:t>Bedeutung und Lehre des Lateinischen   </a:t>
            </a:r>
            <a:r>
              <a:rPr lang="de-DE" sz="2300" dirty="0" smtClean="0"/>
              <a:t>	Herr Otto  </a:t>
            </a:r>
            <a:r>
              <a:rPr lang="de-DE" sz="2300" dirty="0"/>
              <a:t> </a:t>
            </a:r>
          </a:p>
          <a:p>
            <a:r>
              <a:rPr lang="de-DE" sz="2300" dirty="0" smtClean="0"/>
              <a:t>Allgemeine Hinweise</a:t>
            </a:r>
          </a:p>
          <a:p>
            <a:r>
              <a:rPr lang="de-DE" sz="2300" dirty="0" smtClean="0"/>
              <a:t>Wer kann Sie und Ihr Kind beraten?</a:t>
            </a:r>
          </a:p>
          <a:p>
            <a:r>
              <a:rPr lang="de-DE" sz="2300" dirty="0" smtClean="0"/>
              <a:t>Termine              </a:t>
            </a:r>
            <a:r>
              <a:rPr lang="de-DE" sz="2400" b="1" dirty="0"/>
              <a:t>				</a:t>
            </a:r>
            <a:r>
              <a:rPr lang="de-DE" sz="2400" b="1" dirty="0" smtClean="0"/>
              <a:t>	</a:t>
            </a:r>
            <a:endParaRPr lang="de-DE" altLang="de-DE"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531640"/>
          </a:xfrm>
        </p:spPr>
        <p:txBody>
          <a:bodyPr/>
          <a:lstStyle/>
          <a:p>
            <a:r>
              <a:rPr lang="de-DE" b="1" dirty="0" smtClean="0"/>
              <a:t/>
            </a:r>
            <a:br>
              <a:rPr lang="de-DE" b="1" dirty="0" smtClean="0"/>
            </a:br>
            <a:r>
              <a:rPr lang="de-DE" b="1" dirty="0" smtClean="0"/>
              <a:t>Latein oder Französisch ab Klasse 7?</a:t>
            </a:r>
            <a:endParaRPr lang="de-DE" b="1" dirty="0"/>
          </a:p>
        </p:txBody>
      </p:sp>
      <p:sp>
        <p:nvSpPr>
          <p:cNvPr id="3" name="Inhaltsplatzhalter 2"/>
          <p:cNvSpPr>
            <a:spLocks noGrp="1"/>
          </p:cNvSpPr>
          <p:nvPr>
            <p:ph idx="1"/>
          </p:nvPr>
        </p:nvSpPr>
        <p:spPr>
          <a:xfrm>
            <a:off x="107504" y="2348880"/>
            <a:ext cx="9036496" cy="3384376"/>
          </a:xfrm>
        </p:spPr>
        <p:txBody>
          <a:bodyPr/>
          <a:lstStyle/>
          <a:p>
            <a:pPr marL="0" indent="0">
              <a:buNone/>
            </a:pPr>
            <a:endParaRPr lang="de-DE" sz="2400" dirty="0" smtClean="0"/>
          </a:p>
          <a:p>
            <a:r>
              <a:rPr lang="de-DE" sz="2300" dirty="0" smtClean="0">
                <a:solidFill>
                  <a:srgbClr val="C00000"/>
                </a:solidFill>
              </a:rPr>
              <a:t>Beide</a:t>
            </a:r>
            <a:r>
              <a:rPr lang="de-DE" sz="2300" dirty="0" smtClean="0"/>
              <a:t> Sprachen sind </a:t>
            </a:r>
            <a:r>
              <a:rPr lang="de-DE" sz="2300" dirty="0"/>
              <a:t>anspruchsvolle </a:t>
            </a:r>
            <a:r>
              <a:rPr lang="de-DE" sz="2300" dirty="0" smtClean="0"/>
              <a:t>Sprachen. </a:t>
            </a:r>
          </a:p>
          <a:p>
            <a:r>
              <a:rPr lang="de-DE" sz="2300" dirty="0" smtClean="0">
                <a:solidFill>
                  <a:srgbClr val="C00000"/>
                </a:solidFill>
              </a:rPr>
              <a:t>Beide</a:t>
            </a:r>
            <a:r>
              <a:rPr lang="de-DE" sz="2300" dirty="0" smtClean="0"/>
              <a:t> </a:t>
            </a:r>
            <a:r>
              <a:rPr lang="de-DE" sz="2300" dirty="0"/>
              <a:t>haben </a:t>
            </a:r>
            <a:r>
              <a:rPr lang="de-DE" sz="2300" dirty="0" smtClean="0"/>
              <a:t>eine stark </a:t>
            </a:r>
            <a:r>
              <a:rPr lang="de-DE" sz="2300" dirty="0"/>
              <a:t>vom Deutschen </a:t>
            </a:r>
            <a:r>
              <a:rPr lang="de-DE" sz="2300" dirty="0" smtClean="0"/>
              <a:t>abweichende Grammatik. </a:t>
            </a:r>
          </a:p>
          <a:p>
            <a:r>
              <a:rPr lang="de-DE" sz="2300" dirty="0" smtClean="0">
                <a:solidFill>
                  <a:srgbClr val="C00000"/>
                </a:solidFill>
              </a:rPr>
              <a:t>Beide</a:t>
            </a:r>
            <a:r>
              <a:rPr lang="de-DE" sz="2300" dirty="0" smtClean="0"/>
              <a:t> </a:t>
            </a:r>
            <a:r>
              <a:rPr lang="de-DE" sz="2300" dirty="0"/>
              <a:t>erfordern </a:t>
            </a:r>
            <a:r>
              <a:rPr lang="de-DE" sz="2300" dirty="0" smtClean="0"/>
              <a:t>ein hohes </a:t>
            </a:r>
            <a:r>
              <a:rPr lang="de-DE" sz="2300" dirty="0"/>
              <a:t>Maß an sprachlichem </a:t>
            </a:r>
            <a:r>
              <a:rPr lang="de-DE" sz="2300" dirty="0" smtClean="0"/>
              <a:t>Umdenken. </a:t>
            </a:r>
          </a:p>
          <a:p>
            <a:r>
              <a:rPr lang="de-DE" sz="2300" dirty="0" smtClean="0">
                <a:solidFill>
                  <a:srgbClr val="C00000"/>
                </a:solidFill>
              </a:rPr>
              <a:t>Beide</a:t>
            </a:r>
            <a:r>
              <a:rPr lang="de-DE" sz="2300" dirty="0" smtClean="0"/>
              <a:t> </a:t>
            </a:r>
            <a:r>
              <a:rPr lang="de-DE" sz="2300" dirty="0"/>
              <a:t>benötigen Kraft-, Zeit- und </a:t>
            </a:r>
            <a:r>
              <a:rPr lang="de-DE" sz="2300" dirty="0" smtClean="0"/>
              <a:t>Konzentrationsaufwand. </a:t>
            </a:r>
          </a:p>
          <a:p>
            <a:r>
              <a:rPr lang="de-DE" sz="2300" dirty="0" smtClean="0">
                <a:solidFill>
                  <a:srgbClr val="C00000"/>
                </a:solidFill>
              </a:rPr>
              <a:t>Beide</a:t>
            </a:r>
            <a:r>
              <a:rPr lang="de-DE" sz="2300" dirty="0" smtClean="0"/>
              <a:t> </a:t>
            </a:r>
            <a:r>
              <a:rPr lang="de-DE" sz="2300" dirty="0"/>
              <a:t>erfordern Lernen der </a:t>
            </a:r>
            <a:r>
              <a:rPr lang="de-DE" sz="2300" dirty="0" smtClean="0"/>
              <a:t>Vokabeln und Grammatik.</a:t>
            </a:r>
          </a:p>
          <a:p>
            <a:r>
              <a:rPr lang="de-DE" sz="2300" dirty="0" smtClean="0">
                <a:solidFill>
                  <a:srgbClr val="C00000"/>
                </a:solidFill>
              </a:rPr>
              <a:t>Beide</a:t>
            </a:r>
            <a:r>
              <a:rPr lang="de-DE" sz="2300" dirty="0" smtClean="0"/>
              <a:t> </a:t>
            </a:r>
            <a:r>
              <a:rPr lang="de-DE" sz="2300" dirty="0"/>
              <a:t>ermöglichen Einblicke in </a:t>
            </a:r>
            <a:r>
              <a:rPr lang="de-DE" sz="2300" dirty="0" smtClean="0"/>
              <a:t>eine neue </a:t>
            </a:r>
            <a:r>
              <a:rPr lang="de-DE" sz="2300" dirty="0"/>
              <a:t>geistige, reizvolle </a:t>
            </a:r>
            <a:r>
              <a:rPr lang="de-DE" sz="2300" dirty="0" smtClean="0"/>
              <a:t>Welt.</a:t>
            </a:r>
          </a:p>
          <a:p>
            <a:pPr marL="0" indent="0">
              <a:buNone/>
            </a:pPr>
            <a:r>
              <a:rPr lang="de-DE" sz="2300" dirty="0" smtClean="0"/>
              <a:t> </a:t>
            </a:r>
            <a:endParaRPr lang="de-DE" sz="2300" dirty="0"/>
          </a:p>
        </p:txBody>
      </p:sp>
    </p:spTree>
    <p:extLst>
      <p:ext uri="{BB962C8B-B14F-4D97-AF65-F5344CB8AC3E}">
        <p14:creationId xmlns:p14="http://schemas.microsoft.com/office/powerpoint/2010/main" val="2711030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675656"/>
          </a:xfrm>
        </p:spPr>
        <p:txBody>
          <a:bodyPr/>
          <a:lstStyle/>
          <a:p>
            <a:r>
              <a:rPr lang="de-DE" b="1" dirty="0" smtClean="0"/>
              <a:t>Latein oder Französisch ab Klasse 7?</a:t>
            </a:r>
            <a:endParaRPr lang="de-DE" b="1" dirty="0"/>
          </a:p>
        </p:txBody>
      </p:sp>
      <p:sp>
        <p:nvSpPr>
          <p:cNvPr id="3" name="Inhaltsplatzhalter 2"/>
          <p:cNvSpPr>
            <a:spLocks noGrp="1"/>
          </p:cNvSpPr>
          <p:nvPr>
            <p:ph idx="1"/>
          </p:nvPr>
        </p:nvSpPr>
        <p:spPr>
          <a:xfrm>
            <a:off x="457200" y="2564904"/>
            <a:ext cx="8229600" cy="3456384"/>
          </a:xfrm>
        </p:spPr>
        <p:txBody>
          <a:bodyPr/>
          <a:lstStyle/>
          <a:p>
            <a:pPr marL="0" indent="0">
              <a:buNone/>
            </a:pPr>
            <a:r>
              <a:rPr lang="de-DE" sz="2800" dirty="0" smtClean="0"/>
              <a:t>Für </a:t>
            </a:r>
            <a:r>
              <a:rPr lang="de-DE" sz="2800" dirty="0" smtClean="0">
                <a:solidFill>
                  <a:srgbClr val="C00000"/>
                </a:solidFill>
              </a:rPr>
              <a:t>beide Sprachen </a:t>
            </a:r>
            <a:r>
              <a:rPr lang="de-DE" sz="2800" dirty="0" smtClean="0"/>
              <a:t>gilt außerdem: </a:t>
            </a:r>
          </a:p>
          <a:p>
            <a:pPr marL="0" indent="0">
              <a:buNone/>
            </a:pPr>
            <a:endParaRPr lang="de-DE" sz="2800" dirty="0" smtClean="0"/>
          </a:p>
          <a:p>
            <a:r>
              <a:rPr lang="de-DE" sz="2800" dirty="0"/>
              <a:t>g</a:t>
            </a:r>
            <a:r>
              <a:rPr lang="de-DE" sz="2800" dirty="0" smtClean="0"/>
              <a:t>ewählt wird von </a:t>
            </a:r>
            <a:r>
              <a:rPr lang="de-DE" sz="2800" dirty="0"/>
              <a:t>Klasse 7 </a:t>
            </a:r>
            <a:r>
              <a:rPr lang="de-DE" sz="2800" dirty="0" smtClean="0"/>
              <a:t>bis 10 </a:t>
            </a:r>
          </a:p>
          <a:p>
            <a:r>
              <a:rPr lang="de-DE" sz="2800" dirty="0" smtClean="0"/>
              <a:t>4 Wochenstunden (à 45 min.) sind </a:t>
            </a:r>
            <a:r>
              <a:rPr lang="de-DE" sz="2800" dirty="0"/>
              <a:t>verpflichtend </a:t>
            </a:r>
            <a:endParaRPr lang="de-DE" sz="2800" dirty="0" smtClean="0"/>
          </a:p>
          <a:p>
            <a:r>
              <a:rPr lang="de-DE" sz="2800" dirty="0" smtClean="0"/>
              <a:t>weder </a:t>
            </a:r>
            <a:r>
              <a:rPr lang="de-DE" sz="2800" dirty="0"/>
              <a:t>Ab- noch </a:t>
            </a:r>
            <a:r>
              <a:rPr lang="de-DE" sz="2800" dirty="0" err="1"/>
              <a:t>Umwahl</a:t>
            </a:r>
            <a:r>
              <a:rPr lang="de-DE" sz="2800" dirty="0"/>
              <a:t> </a:t>
            </a:r>
            <a:r>
              <a:rPr lang="de-DE" sz="2800" dirty="0" smtClean="0"/>
              <a:t>möglich (!)</a:t>
            </a:r>
          </a:p>
        </p:txBody>
      </p:sp>
    </p:spTree>
    <p:extLst>
      <p:ext uri="{BB962C8B-B14F-4D97-AF65-F5344CB8AC3E}">
        <p14:creationId xmlns:p14="http://schemas.microsoft.com/office/powerpoint/2010/main" val="415315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67545" y="260648"/>
            <a:ext cx="8496944" cy="648071"/>
          </a:xfrm>
        </p:spPr>
        <p:txBody>
          <a:bodyPr>
            <a:normAutofit/>
          </a:bodyPr>
          <a:lstStyle/>
          <a:p>
            <a:pPr algn="ctr"/>
            <a:r>
              <a:rPr lang="de-DE" sz="2800" b="1" dirty="0" smtClean="0"/>
              <a:t>Sprachenfolge am JHG</a:t>
            </a:r>
            <a:endParaRPr lang="de-DE" sz="2800" b="1"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288345087"/>
              </p:ext>
            </p:extLst>
          </p:nvPr>
        </p:nvGraphicFramePr>
        <p:xfrm>
          <a:off x="467544" y="908719"/>
          <a:ext cx="8219257" cy="4920612"/>
        </p:xfrm>
        <a:graphic>
          <a:graphicData uri="http://schemas.openxmlformats.org/drawingml/2006/table">
            <a:tbl>
              <a:tblPr firstRow="1" firstCol="1" bandRow="1">
                <a:tableStyleId>{5C22544A-7EE6-4342-B048-85BDC9FD1C3A}</a:tableStyleId>
              </a:tblPr>
              <a:tblGrid>
                <a:gridCol w="1103240"/>
                <a:gridCol w="1273024"/>
                <a:gridCol w="850589"/>
                <a:gridCol w="1237643"/>
                <a:gridCol w="1656184"/>
                <a:gridCol w="2098577"/>
              </a:tblGrid>
              <a:tr h="872159">
                <a:tc>
                  <a:txBody>
                    <a:bodyPr/>
                    <a:lstStyle/>
                    <a:p>
                      <a:pPr>
                        <a:lnSpc>
                          <a:spcPct val="115000"/>
                        </a:lnSpc>
                        <a:spcAft>
                          <a:spcPts val="0"/>
                        </a:spcAft>
                      </a:pPr>
                      <a:r>
                        <a:rPr lang="de-DE" sz="1800" dirty="0">
                          <a:effectLst/>
                          <a:latin typeface="+mn-lt"/>
                        </a:rPr>
                        <a:t>Stufe</a:t>
                      </a:r>
                      <a:endParaRPr lang="de-DE" sz="1100" dirty="0">
                        <a:effectLst/>
                        <a:latin typeface="+mn-lt"/>
                        <a:ea typeface="Calibri"/>
                        <a:cs typeface="Times New Roman"/>
                      </a:endParaRPr>
                    </a:p>
                  </a:txBody>
                  <a:tcPr marL="66872" marR="66872" marT="0" marB="0"/>
                </a:tc>
                <a:tc>
                  <a:txBody>
                    <a:bodyPr/>
                    <a:lstStyle/>
                    <a:p>
                      <a:pPr algn="just">
                        <a:lnSpc>
                          <a:spcPct val="115000"/>
                        </a:lnSpc>
                        <a:spcAft>
                          <a:spcPts val="0"/>
                        </a:spcAft>
                      </a:pPr>
                      <a:r>
                        <a:rPr lang="de-DE" sz="1800">
                          <a:effectLst/>
                          <a:latin typeface="+mn-lt"/>
                        </a:rPr>
                        <a:t>1.Fremd-sprache</a:t>
                      </a:r>
                      <a:endParaRPr lang="de-DE" sz="1100">
                        <a:effectLst/>
                        <a:latin typeface="+mn-lt"/>
                        <a:ea typeface="Calibri"/>
                        <a:cs typeface="Times New Roman"/>
                      </a:endParaRPr>
                    </a:p>
                  </a:txBody>
                  <a:tcPr marL="66872" marR="66872" marT="0" marB="0"/>
                </a:tc>
                <a:tc gridSpan="2">
                  <a:txBody>
                    <a:bodyPr/>
                    <a:lstStyle/>
                    <a:p>
                      <a:pPr algn="l">
                        <a:lnSpc>
                          <a:spcPct val="115000"/>
                        </a:lnSpc>
                        <a:spcAft>
                          <a:spcPts val="0"/>
                        </a:spcAft>
                      </a:pPr>
                      <a:r>
                        <a:rPr lang="de-DE" sz="1800" dirty="0" smtClean="0">
                          <a:effectLst/>
                          <a:latin typeface="+mn-lt"/>
                        </a:rPr>
                        <a:t>Wahlpflicht-</a:t>
                      </a:r>
                      <a:endParaRPr lang="de-DE" sz="1100" dirty="0">
                        <a:effectLst/>
                        <a:latin typeface="+mn-lt"/>
                      </a:endParaRPr>
                    </a:p>
                    <a:p>
                      <a:pPr>
                        <a:lnSpc>
                          <a:spcPct val="115000"/>
                        </a:lnSpc>
                        <a:spcAft>
                          <a:spcPts val="0"/>
                        </a:spcAft>
                      </a:pPr>
                      <a:r>
                        <a:rPr lang="de-DE" sz="1800" dirty="0" err="1" smtClean="0">
                          <a:effectLst/>
                          <a:latin typeface="+mn-lt"/>
                        </a:rPr>
                        <a:t>bereich</a:t>
                      </a:r>
                      <a:r>
                        <a:rPr lang="de-DE" sz="1800" dirty="0" smtClean="0">
                          <a:effectLst/>
                          <a:latin typeface="+mn-lt"/>
                        </a:rPr>
                        <a:t> </a:t>
                      </a:r>
                      <a:r>
                        <a:rPr lang="de-DE" sz="1800" dirty="0">
                          <a:effectLst/>
                          <a:latin typeface="+mn-lt"/>
                        </a:rPr>
                        <a:t>I</a:t>
                      </a:r>
                      <a:endParaRPr lang="de-DE" sz="1100" dirty="0">
                        <a:effectLst/>
                        <a:latin typeface="+mn-lt"/>
                        <a:ea typeface="Calibri"/>
                        <a:cs typeface="Times New Roman"/>
                      </a:endParaRPr>
                    </a:p>
                  </a:txBody>
                  <a:tcPr marL="66872" marR="66872" marT="0" marB="0"/>
                </a:tc>
                <a:tc hMerge="1">
                  <a:txBody>
                    <a:bodyPr/>
                    <a:lstStyle/>
                    <a:p>
                      <a:endParaRPr lang="de-DE"/>
                    </a:p>
                  </a:txBody>
                  <a:tcPr/>
                </a:tc>
                <a:tc>
                  <a:txBody>
                    <a:bodyPr/>
                    <a:lstStyle/>
                    <a:p>
                      <a:pPr>
                        <a:lnSpc>
                          <a:spcPct val="115000"/>
                        </a:lnSpc>
                        <a:spcAft>
                          <a:spcPts val="0"/>
                        </a:spcAft>
                      </a:pPr>
                      <a:r>
                        <a:rPr lang="de-DE" sz="1800">
                          <a:effectLst/>
                          <a:latin typeface="+mn-lt"/>
                        </a:rPr>
                        <a:t>Wahlpflicht-</a:t>
                      </a:r>
                      <a:endParaRPr lang="de-DE" sz="1100">
                        <a:effectLst/>
                        <a:latin typeface="+mn-lt"/>
                      </a:endParaRPr>
                    </a:p>
                    <a:p>
                      <a:pPr>
                        <a:lnSpc>
                          <a:spcPct val="115000"/>
                        </a:lnSpc>
                        <a:spcAft>
                          <a:spcPts val="0"/>
                        </a:spcAft>
                      </a:pPr>
                      <a:r>
                        <a:rPr lang="de-DE" sz="1800">
                          <a:effectLst/>
                          <a:latin typeface="+mn-lt"/>
                        </a:rPr>
                        <a:t>bereich II</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endParaRPr lang="de-DE" sz="1800" dirty="0" smtClean="0">
                        <a:effectLst/>
                        <a:latin typeface="+mn-lt"/>
                      </a:endParaRPr>
                    </a:p>
                    <a:p>
                      <a:pPr>
                        <a:lnSpc>
                          <a:spcPct val="115000"/>
                        </a:lnSpc>
                        <a:spcAft>
                          <a:spcPts val="0"/>
                        </a:spcAft>
                      </a:pPr>
                      <a:r>
                        <a:rPr lang="de-DE" sz="1800" dirty="0" smtClean="0">
                          <a:effectLst/>
                          <a:latin typeface="+mn-lt"/>
                        </a:rPr>
                        <a:t>Oberstufe</a:t>
                      </a:r>
                      <a:endParaRPr lang="de-DE" sz="1100" dirty="0">
                        <a:effectLst/>
                        <a:latin typeface="+mn-lt"/>
                        <a:ea typeface="Calibri"/>
                        <a:cs typeface="Times New Roman"/>
                      </a:endParaRPr>
                    </a:p>
                  </a:txBody>
                  <a:tcPr marL="66872" marR="66872" marT="0" marB="0"/>
                </a:tc>
              </a:tr>
              <a:tr h="481191">
                <a:tc>
                  <a:txBody>
                    <a:bodyPr/>
                    <a:lstStyle/>
                    <a:p>
                      <a:pPr>
                        <a:lnSpc>
                          <a:spcPct val="115000"/>
                        </a:lnSpc>
                        <a:spcAft>
                          <a:spcPts val="0"/>
                        </a:spcAft>
                      </a:pPr>
                      <a:r>
                        <a:rPr lang="de-DE" sz="1800">
                          <a:effectLst/>
                          <a:latin typeface="+mn-lt"/>
                        </a:rPr>
                        <a:t>5</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E</a:t>
                      </a:r>
                      <a:endParaRPr lang="de-DE" sz="1100">
                        <a:effectLst/>
                        <a:latin typeface="+mn-lt"/>
                        <a:ea typeface="Calibri"/>
                        <a:cs typeface="Times New Roman"/>
                      </a:endParaRPr>
                    </a:p>
                  </a:txBody>
                  <a:tcPr marL="66872" marR="66872" marT="0" marB="0"/>
                </a:tc>
                <a:tc gridSpan="2">
                  <a:txBody>
                    <a:bodyPr/>
                    <a:lstStyle/>
                    <a:p>
                      <a:pPr>
                        <a:lnSpc>
                          <a:spcPct val="115000"/>
                        </a:lnSpc>
                        <a:spcAft>
                          <a:spcPts val="0"/>
                        </a:spcAft>
                      </a:pPr>
                      <a:r>
                        <a:rPr lang="de-DE" sz="1800" dirty="0">
                          <a:effectLst/>
                          <a:latin typeface="+mn-lt"/>
                        </a:rPr>
                        <a:t>        </a:t>
                      </a:r>
                      <a:r>
                        <a:rPr lang="de-DE" sz="1800" dirty="0" smtClean="0">
                          <a:effectLst/>
                          <a:latin typeface="+mn-lt"/>
                        </a:rPr>
                        <a:t> oder</a:t>
                      </a:r>
                      <a:endParaRPr lang="de-DE" sz="1100" dirty="0">
                        <a:effectLst/>
                        <a:latin typeface="+mn-lt"/>
                        <a:ea typeface="Calibri"/>
                        <a:cs typeface="Times New Roman"/>
                      </a:endParaRPr>
                    </a:p>
                  </a:txBody>
                  <a:tcPr marL="66872" marR="66872" marT="0" marB="0"/>
                </a:tc>
                <a:tc hMerge="1">
                  <a:txBody>
                    <a:bodyPr/>
                    <a:lstStyle/>
                    <a:p>
                      <a:endParaRPr lang="de-DE"/>
                    </a:p>
                  </a:txBody>
                  <a:tcPr/>
                </a:tc>
                <a:tc>
                  <a:txBody>
                    <a:bodyPr/>
                    <a:lstStyle/>
                    <a:p>
                      <a:pPr>
                        <a:lnSpc>
                          <a:spcPct val="115000"/>
                        </a:lnSpc>
                        <a:spcAft>
                          <a:spcPts val="0"/>
                        </a:spcAft>
                      </a:pPr>
                      <a:r>
                        <a:rPr lang="de-DE" sz="1800">
                          <a:effectLst/>
                          <a:latin typeface="+mn-lt"/>
                        </a:rPr>
                        <a:t> </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a:effectLst/>
                          <a:latin typeface="+mn-lt"/>
                        </a:rPr>
                        <a:t>6</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E</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 </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a:effectLst/>
                          <a:latin typeface="+mn-lt"/>
                        </a:rPr>
                        <a:t>7</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E</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F </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L</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dirty="0">
                          <a:effectLst/>
                          <a:latin typeface="+mn-lt"/>
                        </a:rPr>
                        <a:t>8</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E</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F </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L</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dirty="0">
                          <a:effectLst/>
                          <a:latin typeface="+mn-lt"/>
                        </a:rPr>
                        <a:t>9</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E</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F</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L</a:t>
                      </a:r>
                      <a:endParaRPr lang="de-DE" sz="1100">
                        <a:effectLst/>
                        <a:latin typeface="+mn-lt"/>
                        <a:ea typeface="Calibri"/>
                        <a:cs typeface="Times New Roman"/>
                      </a:endParaRPr>
                    </a:p>
                  </a:txBody>
                  <a:tcPr marL="66872" marR="66872" marT="0" marB="0"/>
                </a:tc>
                <a:tc>
                  <a:txBody>
                    <a:bodyPr/>
                    <a:lstStyle/>
                    <a:p>
                      <a:pPr algn="just">
                        <a:lnSpc>
                          <a:spcPct val="115000"/>
                        </a:lnSpc>
                        <a:spcAft>
                          <a:spcPts val="0"/>
                        </a:spcAft>
                      </a:pPr>
                      <a:r>
                        <a:rPr lang="de-DE" sz="1800" dirty="0" smtClean="0">
                          <a:effectLst/>
                          <a:latin typeface="+mn-lt"/>
                        </a:rPr>
                        <a:t>S 9          </a:t>
                      </a:r>
                      <a:r>
                        <a:rPr lang="de-DE" sz="1100" dirty="0" smtClean="0">
                          <a:effectLst/>
                          <a:latin typeface="+mn-lt"/>
                        </a:rPr>
                        <a:t>(3 Std.)</a:t>
                      </a:r>
                      <a:endParaRPr lang="de-DE" sz="12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dirty="0" smtClean="0">
                          <a:effectLst/>
                          <a:latin typeface="+mn-lt"/>
                          <a:ea typeface="+mn-ea"/>
                          <a:cs typeface="+mn-cs"/>
                        </a:rPr>
                        <a:t>10</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E</a:t>
                      </a:r>
                      <a:r>
                        <a:rPr lang="de-DE" sz="1800" dirty="0">
                          <a:effectLst/>
                          <a:latin typeface="+mn-lt"/>
                        </a:rPr>
                        <a:t> </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F</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L</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S 9</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endParaRPr lang="de-DE" sz="11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dirty="0" smtClean="0">
                          <a:effectLst/>
                          <a:latin typeface="+mn-lt"/>
                          <a:ea typeface="Calibri"/>
                          <a:cs typeface="Times New Roman"/>
                        </a:rPr>
                        <a:t>EF</a:t>
                      </a:r>
                      <a:endParaRPr lang="de-DE" sz="18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ea typeface="Calibri"/>
                          <a:cs typeface="Times New Roman"/>
                        </a:rPr>
                        <a:t>E</a:t>
                      </a:r>
                      <a:endParaRPr lang="de-DE" sz="18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ea typeface="Calibri"/>
                          <a:cs typeface="Times New Roman"/>
                        </a:rPr>
                        <a:t>F</a:t>
                      </a:r>
                      <a:endParaRPr lang="de-DE" sz="18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ea typeface="Calibri"/>
                          <a:cs typeface="Times New Roman"/>
                        </a:rPr>
                        <a:t>(L)</a:t>
                      </a:r>
                      <a:endParaRPr lang="de-DE" sz="18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ea typeface="Calibri"/>
                          <a:cs typeface="Times New Roman"/>
                        </a:rPr>
                        <a:t>S</a:t>
                      </a:r>
                      <a:r>
                        <a:rPr lang="de-DE" sz="1800" baseline="0" dirty="0" smtClean="0">
                          <a:effectLst/>
                          <a:latin typeface="+mn-lt"/>
                          <a:ea typeface="Calibri"/>
                          <a:cs typeface="Times New Roman"/>
                        </a:rPr>
                        <a:t> </a:t>
                      </a:r>
                      <a:r>
                        <a:rPr lang="de-DE" sz="1800" dirty="0" smtClean="0">
                          <a:effectLst/>
                          <a:latin typeface="+mn-lt"/>
                          <a:ea typeface="Calibri"/>
                          <a:cs typeface="Times New Roman"/>
                        </a:rPr>
                        <a:t>9</a:t>
                      </a:r>
                      <a:endParaRPr lang="de-DE" sz="1800" dirty="0">
                        <a:effectLst/>
                        <a:latin typeface="+mn-lt"/>
                        <a:ea typeface="Calibri"/>
                        <a:cs typeface="Times New Roman"/>
                      </a:endParaRPr>
                    </a:p>
                  </a:txBody>
                  <a:tcPr marL="66872" marR="66872" marT="0" marB="0"/>
                </a:tc>
                <a:tc>
                  <a:txBody>
                    <a:bodyPr/>
                    <a:lstStyle/>
                    <a:p>
                      <a:pPr algn="l">
                        <a:lnSpc>
                          <a:spcPct val="115000"/>
                        </a:lnSpc>
                        <a:spcAft>
                          <a:spcPts val="0"/>
                        </a:spcAft>
                      </a:pPr>
                      <a:r>
                        <a:rPr lang="de-DE" sz="1800" dirty="0" smtClean="0">
                          <a:effectLst/>
                          <a:latin typeface="+mn-lt"/>
                          <a:ea typeface="Calibri"/>
                          <a:cs typeface="Times New Roman"/>
                        </a:rPr>
                        <a:t>S neu              </a:t>
                      </a:r>
                      <a:r>
                        <a:rPr lang="de-DE" sz="1100" baseline="0" dirty="0" smtClean="0">
                          <a:effectLst/>
                          <a:latin typeface="+mn-lt"/>
                        </a:rPr>
                        <a:t>(4 Std</a:t>
                      </a:r>
                      <a:r>
                        <a:rPr lang="de-DE" sz="1100" dirty="0" smtClean="0">
                          <a:effectLst/>
                          <a:latin typeface="+mn-lt"/>
                        </a:rPr>
                        <a:t>)</a:t>
                      </a:r>
                      <a:endParaRPr lang="de-DE" sz="1200" dirty="0">
                        <a:effectLst/>
                        <a:latin typeface="+mn-lt"/>
                        <a:ea typeface="Calibri"/>
                        <a:cs typeface="Times New Roman"/>
                      </a:endParaRPr>
                    </a:p>
                  </a:txBody>
                  <a:tcPr marL="66872" marR="66872" marT="0" marB="0"/>
                </a:tc>
              </a:tr>
              <a:tr h="436080">
                <a:tc>
                  <a:txBody>
                    <a:bodyPr/>
                    <a:lstStyle/>
                    <a:p>
                      <a:pPr>
                        <a:lnSpc>
                          <a:spcPct val="115000"/>
                        </a:lnSpc>
                        <a:spcAft>
                          <a:spcPts val="0"/>
                        </a:spcAft>
                      </a:pPr>
                      <a:r>
                        <a:rPr lang="de-DE" sz="1800" dirty="0">
                          <a:effectLst/>
                          <a:latin typeface="+mn-lt"/>
                        </a:rPr>
                        <a:t>Q1</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E</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F</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a:effectLst/>
                          <a:latin typeface="+mn-lt"/>
                        </a:rPr>
                        <a:t> </a:t>
                      </a:r>
                      <a:endParaRPr lang="de-DE" sz="110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S 9</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S </a:t>
                      </a:r>
                      <a:r>
                        <a:rPr lang="de-DE" sz="1800" dirty="0">
                          <a:effectLst/>
                          <a:latin typeface="+mn-lt"/>
                        </a:rPr>
                        <a:t>neu</a:t>
                      </a:r>
                      <a:endParaRPr lang="de-DE" sz="1100" dirty="0">
                        <a:effectLst/>
                        <a:latin typeface="+mn-lt"/>
                        <a:ea typeface="Calibri"/>
                        <a:cs typeface="Times New Roman"/>
                      </a:endParaRPr>
                    </a:p>
                  </a:txBody>
                  <a:tcPr marL="66872" marR="66872" marT="0" marB="0"/>
                </a:tc>
              </a:tr>
              <a:tr h="514702">
                <a:tc>
                  <a:txBody>
                    <a:bodyPr/>
                    <a:lstStyle/>
                    <a:p>
                      <a:pPr>
                        <a:lnSpc>
                          <a:spcPct val="115000"/>
                        </a:lnSpc>
                        <a:spcAft>
                          <a:spcPts val="0"/>
                        </a:spcAft>
                      </a:pPr>
                      <a:r>
                        <a:rPr lang="de-DE" sz="1800" dirty="0">
                          <a:effectLst/>
                          <a:latin typeface="+mn-lt"/>
                        </a:rPr>
                        <a:t>Q2</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E</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F</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a:effectLst/>
                          <a:latin typeface="+mn-lt"/>
                        </a:rPr>
                        <a:t> </a:t>
                      </a:r>
                      <a:endParaRPr lang="de-DE" sz="11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S 9</a:t>
                      </a:r>
                    </a:p>
                    <a:p>
                      <a:pPr algn="r">
                        <a:lnSpc>
                          <a:spcPct val="115000"/>
                        </a:lnSpc>
                        <a:spcAft>
                          <a:spcPts val="0"/>
                        </a:spcAft>
                      </a:pPr>
                      <a:r>
                        <a:rPr lang="de-DE" sz="1100" dirty="0" smtClean="0">
                          <a:effectLst/>
                          <a:latin typeface="+mn-lt"/>
                          <a:ea typeface="Calibri"/>
                          <a:cs typeface="Times New Roman"/>
                        </a:rPr>
                        <a:t>15 Stunden</a:t>
                      </a:r>
                      <a:endParaRPr lang="de-DE" sz="800" dirty="0">
                        <a:effectLst/>
                        <a:latin typeface="+mn-lt"/>
                        <a:ea typeface="Calibri"/>
                        <a:cs typeface="Times New Roman"/>
                      </a:endParaRPr>
                    </a:p>
                  </a:txBody>
                  <a:tcPr marL="66872" marR="66872" marT="0" marB="0"/>
                </a:tc>
                <a:tc>
                  <a:txBody>
                    <a:bodyPr/>
                    <a:lstStyle/>
                    <a:p>
                      <a:pPr>
                        <a:lnSpc>
                          <a:spcPct val="115000"/>
                        </a:lnSpc>
                        <a:spcAft>
                          <a:spcPts val="0"/>
                        </a:spcAft>
                      </a:pPr>
                      <a:r>
                        <a:rPr lang="de-DE" sz="1800" dirty="0" smtClean="0">
                          <a:effectLst/>
                          <a:latin typeface="+mn-lt"/>
                        </a:rPr>
                        <a:t>S neu</a:t>
                      </a:r>
                    </a:p>
                    <a:p>
                      <a:pPr algn="r">
                        <a:lnSpc>
                          <a:spcPct val="115000"/>
                        </a:lnSpc>
                        <a:spcAft>
                          <a:spcPts val="0"/>
                        </a:spcAft>
                      </a:pPr>
                      <a:r>
                        <a:rPr lang="de-DE" sz="1100" dirty="0" smtClean="0">
                          <a:effectLst/>
                          <a:latin typeface="+mn-lt"/>
                          <a:ea typeface="Calibri"/>
                          <a:cs typeface="Times New Roman"/>
                        </a:rPr>
                        <a:t>12</a:t>
                      </a:r>
                      <a:r>
                        <a:rPr lang="de-DE" sz="1100" baseline="0" dirty="0" smtClean="0">
                          <a:effectLst/>
                          <a:latin typeface="+mn-lt"/>
                          <a:ea typeface="Calibri"/>
                          <a:cs typeface="Times New Roman"/>
                        </a:rPr>
                        <a:t> Stunden</a:t>
                      </a:r>
                      <a:endParaRPr lang="de-DE" sz="1800" dirty="0" smtClean="0">
                        <a:effectLst/>
                        <a:latin typeface="+mn-lt"/>
                        <a:ea typeface="Calibri"/>
                        <a:cs typeface="Times New Roman"/>
                      </a:endParaRPr>
                    </a:p>
                  </a:txBody>
                  <a:tcPr marL="66872" marR="66872" marT="0" marB="0"/>
                </a:tc>
              </a:tr>
            </a:tbl>
          </a:graphicData>
        </a:graphic>
      </p:graphicFrame>
      <p:sp>
        <p:nvSpPr>
          <p:cNvPr id="7" name="Rectangle 1"/>
          <p:cNvSpPr>
            <a:spLocks noChangeArrowheads="1"/>
          </p:cNvSpPr>
          <p:nvPr/>
        </p:nvSpPr>
        <p:spPr bwMode="auto">
          <a:xfrm>
            <a:off x="611560" y="1400091"/>
            <a:ext cx="2311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hteck 7"/>
          <p:cNvSpPr/>
          <p:nvPr/>
        </p:nvSpPr>
        <p:spPr>
          <a:xfrm>
            <a:off x="1403648" y="5829333"/>
            <a:ext cx="6912768" cy="830997"/>
          </a:xfrm>
          <a:prstGeom prst="rect">
            <a:avLst/>
          </a:prstGeom>
        </p:spPr>
        <p:txBody>
          <a:bodyPr wrap="square">
            <a:spAutoFit/>
          </a:bodyPr>
          <a:lstStyle/>
          <a:p>
            <a:pPr lvl="0" algn="ctr" fontAlgn="base">
              <a:spcBef>
                <a:spcPct val="0"/>
              </a:spcBef>
              <a:spcAft>
                <a:spcPct val="0"/>
              </a:spcAft>
            </a:pPr>
            <a:r>
              <a:rPr lang="de-DE" altLang="de-DE" sz="1600" dirty="0" smtClean="0">
                <a:solidFill>
                  <a:prstClr val="black"/>
                </a:solidFill>
                <a:latin typeface="+mn-lt"/>
                <a:ea typeface="Calibri" pitchFamily="34" charset="0"/>
                <a:cs typeface="Times New Roman" pitchFamily="18" charset="0"/>
              </a:rPr>
              <a:t>E -  Englisch, F - Französisch, L -  Latein,  (L) - </a:t>
            </a:r>
            <a:r>
              <a:rPr lang="de-DE" altLang="de-DE" sz="1600" dirty="0">
                <a:solidFill>
                  <a:prstClr val="black"/>
                </a:solidFill>
                <a:latin typeface="+mn-lt"/>
                <a:ea typeface="Calibri" pitchFamily="34" charset="0"/>
                <a:cs typeface="Times New Roman" pitchFamily="18" charset="0"/>
              </a:rPr>
              <a:t>L</a:t>
            </a:r>
            <a:r>
              <a:rPr lang="de-DE" altLang="de-DE" sz="1600" dirty="0" smtClean="0">
                <a:solidFill>
                  <a:prstClr val="black"/>
                </a:solidFill>
                <a:latin typeface="+mn-lt"/>
                <a:ea typeface="Calibri" pitchFamily="34" charset="0"/>
                <a:cs typeface="Times New Roman" pitchFamily="18" charset="0"/>
              </a:rPr>
              <a:t>atinum, </a:t>
            </a:r>
          </a:p>
          <a:p>
            <a:pPr lvl="0" algn="ctr" fontAlgn="base">
              <a:spcBef>
                <a:spcPct val="0"/>
              </a:spcBef>
              <a:spcAft>
                <a:spcPct val="0"/>
              </a:spcAft>
            </a:pPr>
            <a:r>
              <a:rPr lang="de-DE" altLang="de-DE" sz="1600" dirty="0" smtClean="0">
                <a:solidFill>
                  <a:prstClr val="black"/>
                </a:solidFill>
                <a:latin typeface="+mn-lt"/>
                <a:ea typeface="Calibri" pitchFamily="34" charset="0"/>
                <a:cs typeface="Times New Roman" pitchFamily="18" charset="0"/>
              </a:rPr>
              <a:t>S 9 – Spanisch Kurswahl ab Klasse 9</a:t>
            </a:r>
            <a:endParaRPr lang="de-DE" altLang="de-DE" sz="1600" dirty="0" smtClean="0">
              <a:solidFill>
                <a:prstClr val="black"/>
              </a:solidFill>
              <a:latin typeface="+mn-lt"/>
              <a:cs typeface="Arial" pitchFamily="34" charset="0"/>
            </a:endParaRPr>
          </a:p>
          <a:p>
            <a:pPr lvl="0" algn="ctr" eaLnBrk="0" fontAlgn="base" hangingPunct="0">
              <a:spcBef>
                <a:spcPct val="0"/>
              </a:spcBef>
              <a:spcAft>
                <a:spcPct val="0"/>
              </a:spcAft>
            </a:pPr>
            <a:r>
              <a:rPr lang="de-DE" altLang="de-DE" sz="1600" dirty="0" smtClean="0">
                <a:solidFill>
                  <a:prstClr val="black"/>
                </a:solidFill>
                <a:latin typeface="+mn-lt"/>
                <a:ea typeface="Calibri" pitchFamily="34" charset="0"/>
                <a:cs typeface="Times New Roman" pitchFamily="18" charset="0"/>
              </a:rPr>
              <a:t>  S neu –  Spanisch als neu einsetzende Sprache in der EF</a:t>
            </a:r>
            <a:endParaRPr lang="de-DE" altLang="de-DE" sz="1600" dirty="0">
              <a:solidFill>
                <a:prstClr val="black"/>
              </a:solidFill>
              <a:latin typeface="+mn-lt"/>
              <a:cs typeface="Arial" pitchFamily="34" charset="0"/>
            </a:endParaRPr>
          </a:p>
        </p:txBody>
      </p:sp>
      <p:sp>
        <p:nvSpPr>
          <p:cNvPr id="2" name="Pfeil nach unten 1"/>
          <p:cNvSpPr/>
          <p:nvPr/>
        </p:nvSpPr>
        <p:spPr>
          <a:xfrm>
            <a:off x="1953746" y="1844824"/>
            <a:ext cx="411863" cy="25122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Pfeil nach unten 3"/>
          <p:cNvSpPr/>
          <p:nvPr/>
        </p:nvSpPr>
        <p:spPr>
          <a:xfrm>
            <a:off x="3171023" y="2762809"/>
            <a:ext cx="392865" cy="1533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unten 8"/>
          <p:cNvSpPr/>
          <p:nvPr/>
        </p:nvSpPr>
        <p:spPr>
          <a:xfrm>
            <a:off x="4006716" y="2760063"/>
            <a:ext cx="493276" cy="1536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unten 4"/>
          <p:cNvSpPr/>
          <p:nvPr/>
        </p:nvSpPr>
        <p:spPr>
          <a:xfrm>
            <a:off x="5387648" y="3599318"/>
            <a:ext cx="539288" cy="757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unten 10"/>
          <p:cNvSpPr/>
          <p:nvPr/>
        </p:nvSpPr>
        <p:spPr>
          <a:xfrm>
            <a:off x="4034173" y="4435979"/>
            <a:ext cx="465819" cy="3611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a:off x="5372446" y="4473672"/>
            <a:ext cx="567706" cy="1239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a:off x="1934308" y="4430831"/>
            <a:ext cx="431301" cy="1267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unten 14"/>
          <p:cNvSpPr/>
          <p:nvPr/>
        </p:nvSpPr>
        <p:spPr>
          <a:xfrm>
            <a:off x="3163837" y="4419472"/>
            <a:ext cx="399045" cy="12306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unten 15"/>
          <p:cNvSpPr/>
          <p:nvPr/>
        </p:nvSpPr>
        <p:spPr>
          <a:xfrm>
            <a:off x="7380312" y="4435979"/>
            <a:ext cx="500726" cy="1270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053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7200"/>
            <a:ext cx="8229600" cy="1171600"/>
          </a:xfrm>
        </p:spPr>
        <p:txBody>
          <a:bodyPr/>
          <a:lstStyle/>
          <a:p>
            <a:r>
              <a:rPr lang="de-DE" sz="3600" b="1" dirty="0"/>
              <a:t>Klassenarbeiten </a:t>
            </a:r>
            <a:r>
              <a:rPr lang="de-DE" sz="3600" b="1" dirty="0" smtClean="0"/>
              <a:t>und Versetzungsbestimmungen</a:t>
            </a:r>
            <a:endParaRPr lang="de-DE" sz="3600" dirty="0"/>
          </a:p>
        </p:txBody>
      </p:sp>
      <p:sp>
        <p:nvSpPr>
          <p:cNvPr id="3" name="Inhaltsplatzhalter 2"/>
          <p:cNvSpPr>
            <a:spLocks noGrp="1"/>
          </p:cNvSpPr>
          <p:nvPr>
            <p:ph idx="1"/>
          </p:nvPr>
        </p:nvSpPr>
        <p:spPr>
          <a:xfrm>
            <a:off x="457200" y="1772816"/>
            <a:ext cx="8229600" cy="5085184"/>
          </a:xfrm>
        </p:spPr>
        <p:txBody>
          <a:bodyPr/>
          <a:lstStyle/>
          <a:p>
            <a:r>
              <a:rPr lang="de-DE" sz="2300" dirty="0" smtClean="0"/>
              <a:t>Französisch </a:t>
            </a:r>
            <a:r>
              <a:rPr lang="de-DE" sz="2300" dirty="0"/>
              <a:t>und Latein gehören </a:t>
            </a:r>
            <a:r>
              <a:rPr lang="de-DE" sz="2300" dirty="0" smtClean="0"/>
              <a:t>zur</a:t>
            </a:r>
          </a:p>
          <a:p>
            <a:pPr marL="0" indent="0">
              <a:buNone/>
            </a:pPr>
            <a:r>
              <a:rPr lang="de-DE" sz="2300" b="1" dirty="0" smtClean="0"/>
              <a:t>	</a:t>
            </a:r>
            <a:r>
              <a:rPr lang="de-DE" sz="2300" b="1" dirty="0" smtClean="0">
                <a:solidFill>
                  <a:srgbClr val="C00000"/>
                </a:solidFill>
              </a:rPr>
              <a:t>Fächergruppe </a:t>
            </a:r>
            <a:r>
              <a:rPr lang="de-DE" sz="2300" b="1" dirty="0">
                <a:solidFill>
                  <a:srgbClr val="C00000"/>
                </a:solidFill>
              </a:rPr>
              <a:t>I </a:t>
            </a:r>
            <a:r>
              <a:rPr lang="de-DE" sz="2300" dirty="0"/>
              <a:t>(D, M, E, 2. Fremdsprache) </a:t>
            </a:r>
          </a:p>
          <a:p>
            <a:r>
              <a:rPr lang="de-DE" sz="2300" dirty="0" smtClean="0"/>
              <a:t>Zusammensetzung </a:t>
            </a:r>
            <a:r>
              <a:rPr lang="de-DE" sz="2300" dirty="0"/>
              <a:t>der Note</a:t>
            </a:r>
            <a:r>
              <a:rPr lang="de-DE" sz="2300" dirty="0" smtClean="0"/>
              <a:t>:</a:t>
            </a:r>
          </a:p>
          <a:p>
            <a:pPr marL="0" indent="0">
              <a:buNone/>
            </a:pPr>
            <a:r>
              <a:rPr lang="de-DE" sz="2300" dirty="0" smtClean="0"/>
              <a:t>	</a:t>
            </a:r>
            <a:r>
              <a:rPr lang="de-DE" sz="2300" b="1" dirty="0" smtClean="0">
                <a:solidFill>
                  <a:srgbClr val="C00000"/>
                </a:solidFill>
              </a:rPr>
              <a:t>- 3 </a:t>
            </a:r>
            <a:r>
              <a:rPr lang="de-DE" sz="2300" b="1" dirty="0">
                <a:solidFill>
                  <a:srgbClr val="C00000"/>
                </a:solidFill>
              </a:rPr>
              <a:t>Klassenarbeiten pro Halbjahr </a:t>
            </a:r>
            <a:endParaRPr lang="de-DE" sz="2300" b="1" dirty="0" smtClean="0">
              <a:solidFill>
                <a:srgbClr val="C00000"/>
              </a:solidFill>
            </a:endParaRPr>
          </a:p>
          <a:p>
            <a:pPr marL="0" indent="0">
              <a:buNone/>
            </a:pPr>
            <a:r>
              <a:rPr lang="de-DE" sz="2300" b="1" dirty="0" smtClean="0">
                <a:solidFill>
                  <a:srgbClr val="C00000"/>
                </a:solidFill>
              </a:rPr>
              <a:t>	- Note </a:t>
            </a:r>
            <a:r>
              <a:rPr lang="de-DE" sz="2300" b="1" dirty="0">
                <a:solidFill>
                  <a:srgbClr val="C00000"/>
                </a:solidFill>
              </a:rPr>
              <a:t>für die sonstige Mitarbeit </a:t>
            </a:r>
            <a:endParaRPr lang="de-DE" sz="2300" b="1" dirty="0" smtClean="0">
              <a:solidFill>
                <a:srgbClr val="C00000"/>
              </a:solidFill>
            </a:endParaRPr>
          </a:p>
          <a:p>
            <a:r>
              <a:rPr lang="de-DE" sz="2300" dirty="0" smtClean="0"/>
              <a:t>Versetzungsbestimmungen </a:t>
            </a:r>
          </a:p>
          <a:p>
            <a:pPr marL="0" indent="0">
              <a:buNone/>
            </a:pPr>
            <a:r>
              <a:rPr lang="de-DE" sz="2300" b="1" i="1" dirty="0"/>
              <a:t>	</a:t>
            </a:r>
            <a:r>
              <a:rPr lang="de-DE" sz="2300" b="1" i="1" dirty="0" smtClean="0">
                <a:solidFill>
                  <a:srgbClr val="C00000"/>
                </a:solidFill>
              </a:rPr>
              <a:t>ungenügend </a:t>
            </a:r>
            <a:r>
              <a:rPr lang="de-DE" sz="2300" b="1" dirty="0">
                <a:solidFill>
                  <a:srgbClr val="C00000"/>
                </a:solidFill>
              </a:rPr>
              <a:t>- nicht versetzt </a:t>
            </a:r>
            <a:endParaRPr lang="de-DE" sz="2300" b="1" dirty="0" smtClean="0">
              <a:solidFill>
                <a:srgbClr val="C00000"/>
              </a:solidFill>
            </a:endParaRPr>
          </a:p>
          <a:p>
            <a:pPr marL="0" indent="0">
              <a:buNone/>
            </a:pPr>
            <a:r>
              <a:rPr lang="de-DE" sz="2300" b="1" i="1" dirty="0"/>
              <a:t>	</a:t>
            </a:r>
            <a:r>
              <a:rPr lang="de-DE" sz="2300" b="1" i="1" dirty="0" smtClean="0">
                <a:solidFill>
                  <a:srgbClr val="C00000"/>
                </a:solidFill>
              </a:rPr>
              <a:t>mangelhaft</a:t>
            </a:r>
            <a:r>
              <a:rPr lang="de-DE" sz="2300" b="1" dirty="0">
                <a:solidFill>
                  <a:srgbClr val="C00000"/>
                </a:solidFill>
              </a:rPr>
              <a:t> </a:t>
            </a:r>
            <a:r>
              <a:rPr lang="de-DE" sz="2300" b="1" dirty="0" smtClean="0">
                <a:solidFill>
                  <a:srgbClr val="C00000"/>
                </a:solidFill>
              </a:rPr>
              <a:t>  - nicht versetzt, wenn ohne Ausgleich 			   (= Note befriedigend) </a:t>
            </a:r>
            <a:r>
              <a:rPr lang="de-DE" sz="2300" dirty="0" smtClean="0"/>
              <a:t>in einem 			</a:t>
            </a:r>
            <a:r>
              <a:rPr lang="de-DE" sz="2300" dirty="0"/>
              <a:t>	 </a:t>
            </a:r>
            <a:r>
              <a:rPr lang="de-DE" sz="2300" dirty="0" smtClean="0"/>
              <a:t>  anderen </a:t>
            </a:r>
            <a:r>
              <a:rPr lang="de-DE" sz="2300" dirty="0"/>
              <a:t>Fach </a:t>
            </a:r>
            <a:r>
              <a:rPr lang="de-DE" sz="2300" dirty="0" smtClean="0"/>
              <a:t>der Fächergruppe I</a:t>
            </a:r>
          </a:p>
          <a:p>
            <a:r>
              <a:rPr lang="de-DE" sz="2300" dirty="0" smtClean="0"/>
              <a:t>Note </a:t>
            </a:r>
            <a:r>
              <a:rPr lang="de-DE" sz="2300" dirty="0"/>
              <a:t>in Französisch oder Latein kann selbst auch </a:t>
            </a:r>
            <a:r>
              <a:rPr lang="de-DE" sz="2300" dirty="0" smtClean="0"/>
              <a:t>Ausgleich </a:t>
            </a:r>
            <a:r>
              <a:rPr lang="de-DE" sz="2300" dirty="0"/>
              <a:t>sein </a:t>
            </a:r>
          </a:p>
        </p:txBody>
      </p:sp>
    </p:spTree>
    <p:extLst>
      <p:ext uri="{BB962C8B-B14F-4D97-AF65-F5344CB8AC3E}">
        <p14:creationId xmlns:p14="http://schemas.microsoft.com/office/powerpoint/2010/main" val="284303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a:t> </a:t>
            </a:r>
            <a:r>
              <a:rPr lang="de-DE" dirty="0" smtClean="0"/>
              <a:t>   </a:t>
            </a:r>
            <a:r>
              <a:rPr lang="de-DE" sz="3600" b="1" dirty="0" smtClean="0"/>
              <a:t>Vorstellung der beiden Sprachen</a:t>
            </a:r>
            <a:endParaRPr lang="de-DE" sz="3600" b="1"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473" y="3140968"/>
            <a:ext cx="2857500" cy="2019300"/>
          </a:xfrm>
          <a:prstGeom prst="rect">
            <a:avLst/>
          </a:prstGeom>
        </p:spPr>
      </p:pic>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3" y="3130150"/>
            <a:ext cx="2431303" cy="1955034"/>
          </a:xfrm>
          <a:prstGeom prst="rect">
            <a:avLst/>
          </a:prstGeom>
        </p:spPr>
      </p:pic>
      <p:sp>
        <p:nvSpPr>
          <p:cNvPr id="6" name="Rechteck 5"/>
          <p:cNvSpPr/>
          <p:nvPr/>
        </p:nvSpPr>
        <p:spPr>
          <a:xfrm>
            <a:off x="2771800" y="4797152"/>
            <a:ext cx="462880" cy="363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5493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Französisch: ein Steckbrief</a:t>
            </a:r>
            <a:endParaRPr lang="de-DE" sz="3600" dirty="0"/>
          </a:p>
        </p:txBody>
      </p:sp>
      <p:sp>
        <p:nvSpPr>
          <p:cNvPr id="3" name="Inhaltsplatzhalter 2"/>
          <p:cNvSpPr>
            <a:spLocks noGrp="1"/>
          </p:cNvSpPr>
          <p:nvPr>
            <p:ph idx="1"/>
          </p:nvPr>
        </p:nvSpPr>
        <p:spPr/>
        <p:txBody>
          <a:bodyPr/>
          <a:lstStyle/>
          <a:p>
            <a:r>
              <a:rPr lang="de-DE" sz="2400" dirty="0" smtClean="0"/>
              <a:t>Das Französische hat sich nach der Eroberung Galliens durch die Römer in der Spätantike und im Mittelalter als eigenständige Sprache aus dem Lateinischen heraus entwickelt.</a:t>
            </a:r>
          </a:p>
          <a:p>
            <a:r>
              <a:rPr lang="de-DE" sz="2400" dirty="0" smtClean="0"/>
              <a:t>Es weist daher im Vokabular viele Ähnlichkeiten mit dem Lateinischen, den anderen Tochtersprachen des Lateinischen (Italienisch, Spanisch, Portugiesisch u.a.), aber auch mit dem Englischen auf. </a:t>
            </a:r>
          </a:p>
          <a:p>
            <a:r>
              <a:rPr lang="de-DE" sz="2400" dirty="0" smtClean="0"/>
              <a:t>Es ist bekannt für seine besondere Klangschönheit.</a:t>
            </a:r>
          </a:p>
        </p:txBody>
      </p:sp>
    </p:spTree>
    <p:extLst>
      <p:ext uri="{BB962C8B-B14F-4D97-AF65-F5344CB8AC3E}">
        <p14:creationId xmlns:p14="http://schemas.microsoft.com/office/powerpoint/2010/main" val="345909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t>Französisch in Europa und in der Welt</a:t>
            </a:r>
            <a:endParaRPr lang="de-DE" sz="3600" dirty="0"/>
          </a:p>
        </p:txBody>
      </p:sp>
      <p:sp>
        <p:nvSpPr>
          <p:cNvPr id="3" name="Inhaltsplatzhalter 2"/>
          <p:cNvSpPr>
            <a:spLocks noGrp="1"/>
          </p:cNvSpPr>
          <p:nvPr>
            <p:ph idx="1"/>
          </p:nvPr>
        </p:nvSpPr>
        <p:spPr/>
        <p:txBody>
          <a:bodyPr/>
          <a:lstStyle/>
          <a:p>
            <a:r>
              <a:rPr lang="de-DE" sz="2400" dirty="0" smtClean="0"/>
              <a:t>Die Europäische Kommission fordert: Jeder europäische Bürger sollte neben der Muttersprache zwei moderne Fremdsprachen beherrschen.</a:t>
            </a:r>
          </a:p>
          <a:p>
            <a:r>
              <a:rPr lang="de-DE" sz="2400" dirty="0" smtClean="0"/>
              <a:t>Die französische Sprache wird in Europa, Afrika, Kanada und Südostasien insgesamt von 274 Mio. Menschen als Mutter- oder Zweitsprache gesprochen.</a:t>
            </a:r>
          </a:p>
          <a:p>
            <a:r>
              <a:rPr lang="de-DE" sz="2400" dirty="0"/>
              <a:t>Französisch ist die Sprache der internationalen Beziehungen: In vielen internationalen Organisationen wie in der UNO, EU, NATO, OECD und im Europarat ist Französisch Amtssprache.</a:t>
            </a:r>
          </a:p>
          <a:p>
            <a:endParaRPr lang="de-DE" sz="2400" dirty="0" smtClean="0"/>
          </a:p>
        </p:txBody>
      </p:sp>
    </p:spTree>
    <p:extLst>
      <p:ext uri="{BB962C8B-B14F-4D97-AF65-F5344CB8AC3E}">
        <p14:creationId xmlns:p14="http://schemas.microsoft.com/office/powerpoint/2010/main" val="144052677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678</Words>
  <Application>Microsoft Office PowerPoint</Application>
  <PresentationFormat>Bildschirmpräsentation (4:3)</PresentationFormat>
  <Paragraphs>172</Paragraphs>
  <Slides>17</Slides>
  <Notes>1</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Pixel</vt:lpstr>
      <vt:lpstr>Informationen zur Sprachenwahl ab Klasse 7</vt:lpstr>
      <vt:lpstr>Informationen zur Sprachenwahl</vt:lpstr>
      <vt:lpstr> Latein oder Französisch ab Klasse 7?</vt:lpstr>
      <vt:lpstr>Latein oder Französisch ab Klasse 7?</vt:lpstr>
      <vt:lpstr>Sprachenfolge am JHG</vt:lpstr>
      <vt:lpstr>Klassenarbeiten und Versetzungsbestimmungen</vt:lpstr>
      <vt:lpstr>PowerPoint-Präsentation</vt:lpstr>
      <vt:lpstr>Französisch: ein Steckbrief</vt:lpstr>
      <vt:lpstr>Französisch in Europa und in der Welt</vt:lpstr>
      <vt:lpstr>Französisch in der Praxis</vt:lpstr>
      <vt:lpstr>Französisch in der Praxis</vt:lpstr>
      <vt:lpstr>Latein</vt:lpstr>
      <vt:lpstr>Latein</vt:lpstr>
      <vt:lpstr>Latein</vt:lpstr>
      <vt:lpstr>Allgemeine Hinweise</vt:lpstr>
      <vt:lpstr>Wer kann Sie und Ihr Kind am JHG beraten?</vt:lpstr>
      <vt:lpstr>Termine zur Sprachenwahl 2020 </vt:lpstr>
    </vt:vector>
  </TitlesOfParts>
  <Company>Ambrassat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Lehrerkonferenz vom 12.02.07</dc:title>
  <dc:creator>Gerhard &amp; Resi</dc:creator>
  <cp:lastModifiedBy>User</cp:lastModifiedBy>
  <cp:revision>208</cp:revision>
  <cp:lastPrinted>2020-03-08T16:13:09Z</cp:lastPrinted>
  <dcterms:created xsi:type="dcterms:W3CDTF">2007-02-11T18:44:02Z</dcterms:created>
  <dcterms:modified xsi:type="dcterms:W3CDTF">2020-04-30T10:46:29Z</dcterms:modified>
</cp:coreProperties>
</file>